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4"/>
  </p:notesMasterIdLst>
  <p:sldIdLst>
    <p:sldId id="256" r:id="rId3"/>
    <p:sldId id="257" r:id="rId4"/>
    <p:sldId id="258" r:id="rId5"/>
    <p:sldId id="259" r:id="rId6"/>
    <p:sldId id="291" r:id="rId7"/>
    <p:sldId id="260" r:id="rId8"/>
    <p:sldId id="261" r:id="rId9"/>
    <p:sldId id="262" r:id="rId10"/>
    <p:sldId id="263" r:id="rId11"/>
    <p:sldId id="264" r:id="rId12"/>
    <p:sldId id="292" r:id="rId13"/>
    <p:sldId id="265" r:id="rId14"/>
    <p:sldId id="266" r:id="rId15"/>
    <p:sldId id="293" r:id="rId16"/>
    <p:sldId id="267" r:id="rId17"/>
    <p:sldId id="268" r:id="rId18"/>
    <p:sldId id="269" r:id="rId19"/>
    <p:sldId id="270" r:id="rId20"/>
    <p:sldId id="271" r:id="rId21"/>
    <p:sldId id="294"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95" r:id="rId38"/>
    <p:sldId id="296" r:id="rId39"/>
    <p:sldId id="287" r:id="rId40"/>
    <p:sldId id="288" r:id="rId41"/>
    <p:sldId id="297" r:id="rId42"/>
    <p:sldId id="289" r:id="rId43"/>
  </p:sldIdLst>
  <p:sldSz cx="9144000" cy="5143500" type="screen16x9"/>
  <p:notesSz cx="6858000" cy="9144000"/>
  <p:embeddedFontLst>
    <p:embeddedFont>
      <p:font typeface="Consolas" panose="020B0609020204030204" pitchFamily="49" charset="0"/>
      <p:regular r:id="rId45"/>
      <p:bold r:id="rId46"/>
      <p:italic r:id="rId47"/>
      <p:boldItalic r:id="rId48"/>
    </p:embeddedFont>
    <p:embeddedFont>
      <p:font typeface="Proxima Nova" panose="02000506030000020004"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ABE48-7957-4096-AB97-9F0B88B1DC61}" v="4" dt="2023-10-23T12:32:52.599"/>
    <p1510:client id="{A8DD36E7-6D30-951F-4015-C274262F952D}" v="4" dt="2022-09-15T07:00:50.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8"/>
  </p:normalViewPr>
  <p:slideViewPr>
    <p:cSldViewPr snapToGrid="0">
      <p:cViewPr varScale="1">
        <p:scale>
          <a:sx n="153" d="100"/>
          <a:sy n="153"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upicka, Radim" userId="S::krupirad@cvut.cz::b1257d42-b53b-4d6d-8e51-6877a95b2288" providerId="AD" clId="Web-{A8DD36E7-6D30-951F-4015-C274262F952D}"/>
    <pc:docChg chg="modSld">
      <pc:chgData name="Krupicka, Radim" userId="S::krupirad@cvut.cz::b1257d42-b53b-4d6d-8e51-6877a95b2288" providerId="AD" clId="Web-{A8DD36E7-6D30-951F-4015-C274262F952D}" dt="2022-09-15T07:00:49.789" v="2" actId="20577"/>
      <pc:docMkLst>
        <pc:docMk/>
      </pc:docMkLst>
      <pc:sldChg chg="modSp">
        <pc:chgData name="Krupicka, Radim" userId="S::krupirad@cvut.cz::b1257d42-b53b-4d6d-8e51-6877a95b2288" providerId="AD" clId="Web-{A8DD36E7-6D30-951F-4015-C274262F952D}" dt="2022-09-15T07:00:49.789" v="2" actId="20577"/>
        <pc:sldMkLst>
          <pc:docMk/>
          <pc:sldMk cId="0" sldId="256"/>
        </pc:sldMkLst>
        <pc:spChg chg="mod">
          <ac:chgData name="Krupicka, Radim" userId="S::krupirad@cvut.cz::b1257d42-b53b-4d6d-8e51-6877a95b2288" providerId="AD" clId="Web-{A8DD36E7-6D30-951F-4015-C274262F952D}" dt="2022-09-15T07:00:49.789" v="2" actId="20577"/>
          <ac:spMkLst>
            <pc:docMk/>
            <pc:sldMk cId="0" sldId="256"/>
            <ac:spMk id="106" creationId="{00000000-0000-0000-0000-000000000000}"/>
          </ac:spMkLst>
        </pc:spChg>
      </pc:sldChg>
    </pc:docChg>
  </pc:docChgLst>
  <pc:docChgLst>
    <pc:chgData name="Krupicka, Radim" userId="S::krupirad@cvut.cz::b1257d42-b53b-4d6d-8e51-6877a95b2288" providerId="AD" clId="Web-{6D6ABE48-7957-4096-AB97-9F0B88B1DC61}"/>
    <pc:docChg chg="modSld">
      <pc:chgData name="Krupicka, Radim" userId="S::krupirad@cvut.cz::b1257d42-b53b-4d6d-8e51-6877a95b2288" providerId="AD" clId="Web-{6D6ABE48-7957-4096-AB97-9F0B88B1DC61}" dt="2023-10-23T12:32:52.599" v="3" actId="20577"/>
      <pc:docMkLst>
        <pc:docMk/>
      </pc:docMkLst>
      <pc:sldChg chg="modSp">
        <pc:chgData name="Krupicka, Radim" userId="S::krupirad@cvut.cz::b1257d42-b53b-4d6d-8e51-6877a95b2288" providerId="AD" clId="Web-{6D6ABE48-7957-4096-AB97-9F0B88B1DC61}" dt="2023-10-23T12:32:52.599" v="3" actId="20577"/>
        <pc:sldMkLst>
          <pc:docMk/>
          <pc:sldMk cId="0" sldId="296"/>
        </pc:sldMkLst>
        <pc:spChg chg="mod">
          <ac:chgData name="Krupicka, Radim" userId="S::krupirad@cvut.cz::b1257d42-b53b-4d6d-8e51-6877a95b2288" providerId="AD" clId="Web-{6D6ABE48-7957-4096-AB97-9F0B88B1DC61}" dt="2023-10-23T12:32:52.599" v="3" actId="20577"/>
          <ac:spMkLst>
            <pc:docMk/>
            <pc:sldMk cId="0" sldId="296"/>
            <ac:spMk id="55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b011f96b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b011f96b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b011f96b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b011f96b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401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b011f96b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b011f96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5b011f96b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b011f96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5b011f96b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b011f96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08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5ac098fb5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5ac098fb5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ac098fb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ac098fb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5ac098fb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5ac098fb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5ac098fb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5ac098fb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ac098fb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ac098fb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ac098fb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ac098fb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ac098fb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ac098fb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44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5ac098fb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5ac098fb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b7a951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b7a951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5b011f96b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5b011f96b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b011f96b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5b011f96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b011f96b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5b011f96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b011f96b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b011f96b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b011f96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b011f96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5b011f96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5b011f96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5b011f9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5b011f9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78373836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78373836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b011f96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b011f96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5ac098fb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5ac098fb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8188345c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8188345c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8188345c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8188345c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8188345c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8188345c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8188345c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8188345c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8188345c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8188345c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944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188345c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188345c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188345c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188345c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8188345c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8188345c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b011f96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b011f96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8188345c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8188345c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268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8188345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8188345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b011f96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b011f96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270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b011f96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b011f96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b011f96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b011f9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5ac098fb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5ac098fb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ac098fb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ac098fb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hyperlink" Target="https://en.wikipedia.org/wiki/SOLID_(object-oriented_design)#cite_note-5" TargetMode="External"/><Relationship Id="rId4" Type="http://schemas.openxmlformats.org/officeDocument/2006/relationships/hyperlink" Target="https://en.wikipedia.org/wiki/SOLID_(object-oriented_design)#cite_note-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p:nvPr/>
        </p:nvSpPr>
        <p:spPr>
          <a:xfrm>
            <a:off x="510450" y="1017900"/>
            <a:ext cx="8123100" cy="266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600" b="1" i="1">
                <a:solidFill>
                  <a:srgbClr val="38761D"/>
                </a:solidFill>
                <a:latin typeface="Proxima Nova"/>
                <a:ea typeface="Proxima Nova"/>
                <a:cs typeface="Proxima Nova"/>
                <a:sym typeface="Proxima Nova"/>
              </a:rPr>
              <a:t>OMO</a:t>
            </a:r>
            <a:endParaRPr sz="3600" b="1" i="1">
              <a:solidFill>
                <a:srgbClr val="38761D"/>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2400" b="1" i="1">
                <a:solidFill>
                  <a:srgbClr val="38761D"/>
                </a:solidFill>
                <a:latin typeface="Proxima Nova"/>
                <a:ea typeface="Proxima Nova"/>
                <a:cs typeface="Proxima Nova"/>
                <a:sym typeface="Proxima Nova"/>
              </a:rPr>
              <a:t>2 - Objektově orientovaný přístup</a:t>
            </a:r>
            <a:endParaRPr sz="2400" b="1" i="1">
              <a:solidFill>
                <a:srgbClr val="38761D"/>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38761D"/>
              </a:buClr>
              <a:buSzPts val="1100"/>
              <a:buFont typeface="Arial"/>
              <a:buChar char="●"/>
            </a:pPr>
            <a:r>
              <a:rPr lang="en" sz="1100">
                <a:solidFill>
                  <a:srgbClr val="38761D"/>
                </a:solidFill>
              </a:rPr>
              <a:t>Objekty, třídy a hierarchie tříd</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Interface a abstraktní třídy</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Arial"/>
              <a:buChar char="●"/>
            </a:pPr>
            <a:r>
              <a:rPr lang="en" sz="1100">
                <a:solidFill>
                  <a:srgbClr val="38761D"/>
                </a:solidFill>
              </a:rPr>
              <a:t>Dědičnost</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Message passing</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Arial"/>
              <a:buChar char="●"/>
            </a:pPr>
            <a:r>
              <a:rPr lang="en" sz="1100">
                <a:solidFill>
                  <a:srgbClr val="38761D"/>
                </a:solidFill>
              </a:rPr>
              <a:t>Class diagramy a příklady systémů modelovaných pomocí OOP</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Volba správného přístupu</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Rozdíl mezi asociací, agregací a kompozicí</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Dědičnost versus kompozice</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Polymorfismus</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SOLID</a:t>
            </a:r>
            <a:endParaRPr sz="1100">
              <a:solidFill>
                <a:srgbClr val="38761D"/>
              </a:solidFill>
            </a:endParaRPr>
          </a:p>
          <a:p>
            <a:pPr marL="457200" lvl="0" indent="-298450" algn="l" rtl="0">
              <a:lnSpc>
                <a:spcPct val="115000"/>
              </a:lnSpc>
              <a:spcBef>
                <a:spcPts val="0"/>
              </a:spcBef>
              <a:spcAft>
                <a:spcPts val="0"/>
              </a:spcAft>
              <a:buClr>
                <a:srgbClr val="38761D"/>
              </a:buClr>
              <a:buSzPts val="1100"/>
              <a:buFont typeface="Proxima Nova"/>
              <a:buChar char="●"/>
            </a:pPr>
            <a:r>
              <a:rPr lang="en" sz="1100">
                <a:solidFill>
                  <a:srgbClr val="38761D"/>
                </a:solidFill>
              </a:rPr>
              <a:t>Správná reprezentace</a:t>
            </a:r>
            <a:endParaRPr sz="1100">
              <a:solidFill>
                <a:srgbClr val="38761D"/>
              </a:solidFill>
            </a:endParaRPr>
          </a:p>
          <a:p>
            <a:pPr marL="0" lvl="0" indent="0" algn="l" rtl="0">
              <a:lnSpc>
                <a:spcPct val="115000"/>
              </a:lnSpc>
              <a:spcBef>
                <a:spcPts val="0"/>
              </a:spcBef>
              <a:spcAft>
                <a:spcPts val="0"/>
              </a:spcAft>
              <a:buNone/>
            </a:pPr>
            <a:endParaRPr sz="1100">
              <a:solidFill>
                <a:srgbClr val="38761D"/>
              </a:solidFill>
            </a:endParaRPr>
          </a:p>
        </p:txBody>
      </p:sp>
      <p:sp>
        <p:nvSpPr>
          <p:cNvPr id="106" name="Google Shape;106;p25"/>
          <p:cNvSpPr txBox="1"/>
          <p:nvPr/>
        </p:nvSpPr>
        <p:spPr>
          <a:xfrm>
            <a:off x="510450" y="4221163"/>
            <a:ext cx="8123100" cy="630000"/>
          </a:xfrm>
          <a:prstGeom prst="rect">
            <a:avLst/>
          </a:prstGeom>
          <a:noFill/>
          <a:ln>
            <a:noFill/>
          </a:ln>
        </p:spPr>
        <p:txBody>
          <a:bodyPr spcFirstLastPara="1" wrap="square" lIns="91425" tIns="91425" rIns="91425" bIns="91425" anchor="t" anchorCtr="0">
            <a:noAutofit/>
          </a:bodyPr>
          <a:lstStyle/>
          <a:p>
            <a:r>
              <a:rPr lang="en-US" sz="1100" err="1">
                <a:solidFill>
                  <a:srgbClr val="FFFFFF"/>
                </a:solidFill>
                <a:latin typeface="Proxima Nova"/>
                <a:ea typeface="Proxima Nova"/>
                <a:cs typeface="Proxima Nova"/>
                <a:sym typeface="Proxima Nova"/>
              </a:rPr>
              <a:t>Vyučující</a:t>
            </a:r>
            <a:r>
              <a:rPr lang="en-US" sz="1100">
                <a:solidFill>
                  <a:srgbClr val="FFFFFF"/>
                </a:solidFill>
                <a:latin typeface="Proxima Nova"/>
                <a:ea typeface="Proxima Nova"/>
                <a:cs typeface="Proxima Nova"/>
                <a:sym typeface="Proxima Nova"/>
              </a:rPr>
              <a:t> doc. Mgr. Radim Krupička, PhD.</a:t>
            </a:r>
          </a:p>
          <a:p>
            <a:pPr lvl="0"/>
            <a:r>
              <a:rPr lang="en-US" sz="1100" err="1">
                <a:solidFill>
                  <a:srgbClr val="FFFFFF"/>
                </a:solidFill>
                <a:latin typeface="Proxima Nova"/>
                <a:ea typeface="Proxima Nova"/>
                <a:cs typeface="Proxima Nova"/>
                <a:sym typeface="Proxima Nova"/>
              </a:rPr>
              <a:t>Převzato</a:t>
            </a:r>
            <a:r>
              <a:rPr lang="en-US" sz="1100">
                <a:solidFill>
                  <a:srgbClr val="FFFFFF"/>
                </a:solidFill>
                <a:latin typeface="Proxima Nova"/>
                <a:ea typeface="Proxima Nova"/>
                <a:cs typeface="Proxima Nova"/>
                <a:sym typeface="Proxima Nova"/>
              </a:rPr>
              <a:t> od Ing. David Kadleček, PhD.</a:t>
            </a:r>
          </a:p>
          <a:p>
            <a:pPr marL="0" lvl="0" indent="0" algn="l" rtl="0">
              <a:spcBef>
                <a:spcPts val="0"/>
              </a:spcBef>
              <a:spcAft>
                <a:spcPts val="0"/>
              </a:spcAft>
              <a:buNone/>
            </a:pPr>
            <a:endParaRPr sz="1100" i="1">
              <a:solidFill>
                <a:schemeClr val="lt1"/>
              </a:solidFill>
              <a:latin typeface="Proxima Nova"/>
              <a:ea typeface="Proxima Nova"/>
              <a:cs typeface="Proxima Nova"/>
              <a:sym typeface="Proxima Nova"/>
            </a:endParaRPr>
          </a:p>
        </p:txBody>
      </p:sp>
      <p:cxnSp>
        <p:nvCxnSpPr>
          <p:cNvPr id="107" name="Google Shape;107;p25"/>
          <p:cNvCxnSpPr/>
          <p:nvPr/>
        </p:nvCxnSpPr>
        <p:spPr>
          <a:xfrm>
            <a:off x="696875" y="4121725"/>
            <a:ext cx="620700" cy="0"/>
          </a:xfrm>
          <a:prstGeom prst="straightConnector1">
            <a:avLst/>
          </a:prstGeom>
          <a:noFill/>
          <a:ln w="19050" cap="flat" cmpd="sng">
            <a:solidFill>
              <a:srgbClr val="FFFFFF"/>
            </a:solidFill>
            <a:prstDash val="solid"/>
            <a:round/>
            <a:headEnd type="none" w="med" len="med"/>
            <a:tailEnd type="none" w="med" len="med"/>
          </a:ln>
        </p:spPr>
      </p:cxnSp>
      <p:sp>
        <p:nvSpPr>
          <p:cNvPr id="108" name="Google Shape;10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109" name="Google Shape;109;p25"/>
          <p:cNvSpPr txBox="1"/>
          <p:nvPr/>
        </p:nvSpPr>
        <p:spPr>
          <a:xfrm>
            <a:off x="7255625" y="4396275"/>
            <a:ext cx="15000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i="1">
                <a:solidFill>
                  <a:srgbClr val="38761D"/>
                </a:solidFill>
              </a:rPr>
              <a:t>Verze 22.10.2018</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Interface</a:t>
            </a:r>
            <a:endParaRPr sz="2400"/>
          </a:p>
        </p:txBody>
      </p:sp>
      <p:sp>
        <p:nvSpPr>
          <p:cNvPr id="223" name="Google Shape;22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24" name="Google Shape;224;p33"/>
          <p:cNvSpPr txBox="1"/>
          <p:nvPr/>
        </p:nvSpPr>
        <p:spPr>
          <a:xfrm>
            <a:off x="304700" y="821950"/>
            <a:ext cx="84273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729"/>
                </a:solidFill>
                <a:latin typeface="Proxima Nova"/>
                <a:ea typeface="Proxima Nova"/>
                <a:cs typeface="Proxima Nova"/>
                <a:sym typeface="Proxima Nova"/>
              </a:rPr>
              <a:t>I</a:t>
            </a:r>
            <a:r>
              <a:rPr lang="en" b="1">
                <a:solidFill>
                  <a:srgbClr val="242729"/>
                </a:solidFill>
                <a:latin typeface="Proxima Nova"/>
                <a:ea typeface="Proxima Nova"/>
                <a:cs typeface="Proxima Nova"/>
                <a:sym typeface="Proxima Nova"/>
              </a:rPr>
              <a:t>nterface (neboli rozhraní) je “předpis” pro to, jaké metody musí třída implementovat (realizovat). </a:t>
            </a:r>
            <a:endParaRPr b="1">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r>
              <a:rPr lang="en">
                <a:solidFill>
                  <a:srgbClr val="242729"/>
                </a:solidFill>
                <a:latin typeface="Proxima Nova"/>
                <a:ea typeface="Proxima Nova"/>
                <a:cs typeface="Proxima Nova"/>
                <a:sym typeface="Proxima Nova"/>
              </a:rPr>
              <a:t>Třída musí implementovat všechny metody - ne jen některé =&gt; interface tedy definuje kompaktní skupinu spolu souvisejících funkcionalit a předdefinovává rozhraní kterým budu k objektu přistupovat.</a:t>
            </a:r>
            <a:endParaRPr>
              <a:solidFill>
                <a:srgbClr val="242729"/>
              </a:solidFill>
              <a:latin typeface="Proxima Nova"/>
              <a:ea typeface="Proxima Nova"/>
              <a:cs typeface="Proxima Nova"/>
              <a:sym typeface="Proxima Nova"/>
            </a:endParaRPr>
          </a:p>
        </p:txBody>
      </p:sp>
      <p:sp>
        <p:nvSpPr>
          <p:cNvPr id="225" name="Google Shape;225;p33"/>
          <p:cNvSpPr txBox="1"/>
          <p:nvPr/>
        </p:nvSpPr>
        <p:spPr>
          <a:xfrm>
            <a:off x="416350" y="1787800"/>
            <a:ext cx="2979900" cy="25410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Proxima Nova"/>
                <a:ea typeface="Proxima Nova"/>
                <a:cs typeface="Proxima Nova"/>
                <a:sym typeface="Proxima Nova"/>
              </a:rPr>
              <a:t>Interface </a:t>
            </a:r>
            <a:r>
              <a:rPr lang="en" sz="1200">
                <a:latin typeface="Proxima Nova"/>
                <a:ea typeface="Proxima Nova"/>
                <a:cs typeface="Proxima Nova"/>
                <a:sym typeface="Proxima Nova"/>
              </a:rPr>
              <a:t>Bicycle {</a:t>
            </a:r>
            <a:endParaRPr sz="1200" i="1">
              <a:solidFill>
                <a:srgbClr val="808080"/>
              </a:solidFill>
              <a:latin typeface="Proxima Nova"/>
              <a:ea typeface="Proxima Nova"/>
              <a:cs typeface="Proxima Nova"/>
              <a:sym typeface="Proxima Nova"/>
            </a:endParaRPr>
          </a:p>
          <a:p>
            <a:pPr marL="0" lvl="0" indent="3898900" algn="l" rtl="0">
              <a:lnSpc>
                <a:spcPct val="115000"/>
              </a:lnSpc>
              <a:spcBef>
                <a:spcPts val="0"/>
              </a:spcBef>
              <a:spcAft>
                <a:spcPts val="0"/>
              </a:spcAft>
              <a:buNone/>
            </a:pPr>
            <a:r>
              <a:rPr lang="en" sz="1200" i="1">
                <a:solidFill>
                  <a:srgbClr val="808080"/>
                </a:solidFill>
                <a:latin typeface="Proxima Nova"/>
                <a:ea typeface="Proxima Nova"/>
                <a:cs typeface="Proxima Nova"/>
                <a:sym typeface="Proxima Nova"/>
              </a:rPr>
              <a:t>      </a:t>
            </a:r>
            <a:endParaRPr sz="1200" i="1">
              <a:solidFill>
                <a:srgbClr val="808080"/>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rgbClr val="000080"/>
                </a:solidFill>
                <a:latin typeface="Proxima Nova"/>
                <a:ea typeface="Proxima Nova"/>
                <a:cs typeface="Proxima Nova"/>
                <a:sym typeface="Proxima Nova"/>
              </a:rPr>
              <a:t>void </a:t>
            </a:r>
            <a:r>
              <a:rPr lang="en" sz="1200">
                <a:latin typeface="Proxima Nova"/>
                <a:ea typeface="Proxima Nova"/>
                <a:cs typeface="Proxima Nova"/>
                <a:sym typeface="Proxima Nova"/>
              </a:rPr>
              <a:t>changeCadence(</a:t>
            </a:r>
            <a:r>
              <a:rPr lang="en" sz="1200" b="1">
                <a:solidFill>
                  <a:srgbClr val="000080"/>
                </a:solidFill>
                <a:latin typeface="Proxima Nova"/>
                <a:ea typeface="Proxima Nova"/>
                <a:cs typeface="Proxima Nova"/>
                <a:sym typeface="Proxima Nova"/>
              </a:rPr>
              <a:t>int </a:t>
            </a:r>
            <a:r>
              <a:rPr lang="en" sz="1200">
                <a:latin typeface="Proxima Nova"/>
                <a:ea typeface="Proxima Nova"/>
                <a:cs typeface="Proxima Nova"/>
                <a:sym typeface="Proxima Nova"/>
              </a:rPr>
              <a:t>newValue);</a:t>
            </a:r>
            <a:endParaRPr sz="1200">
              <a:latin typeface="Proxima Nova"/>
              <a:ea typeface="Proxima Nova"/>
              <a:cs typeface="Proxima Nova"/>
              <a:sym typeface="Proxima Nova"/>
            </a:endParaRPr>
          </a:p>
          <a:p>
            <a:pPr marL="0" lvl="0" indent="3898900" algn="l" rtl="0">
              <a:lnSpc>
                <a:spcPct val="115000"/>
              </a:lnSpc>
              <a:spcBef>
                <a:spcPts val="0"/>
              </a:spcBef>
              <a:spcAft>
                <a:spcPts val="0"/>
              </a:spcAft>
              <a:buNone/>
            </a:pPr>
            <a:r>
              <a:rPr lang="en" sz="1200">
                <a:latin typeface="Proxima Nova"/>
                <a:ea typeface="Proxima Nova"/>
                <a:cs typeface="Proxima Nova"/>
                <a:sym typeface="Proxima Nova"/>
              </a:rPr>
              <a:t>     </a:t>
            </a:r>
            <a:r>
              <a:rPr lang="en" sz="1200" b="1">
                <a:solidFill>
                  <a:srgbClr val="000080"/>
                </a:solidFill>
                <a:latin typeface="Proxima Nova"/>
                <a:ea typeface="Proxima Nova"/>
                <a:cs typeface="Proxima Nova"/>
                <a:sym typeface="Proxima Nova"/>
              </a:rPr>
              <a:t>void </a:t>
            </a:r>
            <a:r>
              <a:rPr lang="en" sz="1200">
                <a:latin typeface="Proxima Nova"/>
                <a:ea typeface="Proxima Nova"/>
                <a:cs typeface="Proxima Nova"/>
                <a:sym typeface="Proxima Nova"/>
              </a:rPr>
              <a:t>changeGear(</a:t>
            </a:r>
            <a:r>
              <a:rPr lang="en" sz="1200" b="1">
                <a:solidFill>
                  <a:srgbClr val="000080"/>
                </a:solidFill>
                <a:latin typeface="Proxima Nova"/>
                <a:ea typeface="Proxima Nova"/>
                <a:cs typeface="Proxima Nova"/>
                <a:sym typeface="Proxima Nova"/>
              </a:rPr>
              <a:t>int </a:t>
            </a:r>
            <a:r>
              <a:rPr lang="en" sz="1200">
                <a:latin typeface="Proxima Nova"/>
                <a:ea typeface="Proxima Nova"/>
                <a:cs typeface="Proxima Nova"/>
                <a:sym typeface="Proxima Nova"/>
              </a:rPr>
              <a:t>newValue);</a:t>
            </a:r>
            <a:endParaRPr sz="1200">
              <a:latin typeface="Proxima Nova"/>
              <a:ea typeface="Proxima Nova"/>
              <a:cs typeface="Proxima Nova"/>
              <a:sym typeface="Proxima Nova"/>
            </a:endParaRPr>
          </a:p>
          <a:p>
            <a:pPr marL="0" lvl="0" indent="3898900" algn="l" rtl="0">
              <a:lnSpc>
                <a:spcPct val="115000"/>
              </a:lnSpc>
              <a:spcBef>
                <a:spcPts val="0"/>
              </a:spcBef>
              <a:spcAft>
                <a:spcPts val="0"/>
              </a:spcAft>
              <a:buNone/>
            </a:pPr>
            <a:r>
              <a:rPr lang="en" sz="1200">
                <a:latin typeface="Proxima Nova"/>
                <a:ea typeface="Proxima Nova"/>
                <a:cs typeface="Proxima Nova"/>
                <a:sym typeface="Proxima Nova"/>
              </a:rPr>
              <a:t>    </a:t>
            </a:r>
            <a:r>
              <a:rPr lang="en" sz="1200" b="1">
                <a:solidFill>
                  <a:srgbClr val="000080"/>
                </a:solidFill>
                <a:latin typeface="Proxima Nova"/>
                <a:ea typeface="Proxima Nova"/>
                <a:cs typeface="Proxima Nova"/>
                <a:sym typeface="Proxima Nova"/>
              </a:rPr>
              <a:t>void </a:t>
            </a:r>
            <a:r>
              <a:rPr lang="en" sz="1200">
                <a:latin typeface="Proxima Nova"/>
                <a:ea typeface="Proxima Nova"/>
                <a:cs typeface="Proxima Nova"/>
                <a:sym typeface="Proxima Nova"/>
              </a:rPr>
              <a:t>speedUp(</a:t>
            </a:r>
            <a:r>
              <a:rPr lang="en" sz="1200" b="1">
                <a:solidFill>
                  <a:srgbClr val="000080"/>
                </a:solidFill>
                <a:latin typeface="Proxima Nova"/>
                <a:ea typeface="Proxima Nova"/>
                <a:cs typeface="Proxima Nova"/>
                <a:sym typeface="Proxima Nova"/>
              </a:rPr>
              <a:t>int </a:t>
            </a:r>
            <a:r>
              <a:rPr lang="en" sz="1200">
                <a:latin typeface="Proxima Nova"/>
                <a:ea typeface="Proxima Nova"/>
                <a:cs typeface="Proxima Nova"/>
                <a:sym typeface="Proxima Nova"/>
              </a:rPr>
              <a:t>increment);</a:t>
            </a:r>
            <a:endParaRPr sz="1200">
              <a:latin typeface="Proxima Nova"/>
              <a:ea typeface="Proxima Nova"/>
              <a:cs typeface="Proxima Nova"/>
              <a:sym typeface="Proxima Nova"/>
            </a:endParaRPr>
          </a:p>
          <a:p>
            <a:pPr marL="0" lvl="0" indent="0" algn="l" rtl="0">
              <a:lnSpc>
                <a:spcPct val="115000"/>
              </a:lnSpc>
              <a:spcBef>
                <a:spcPts val="0"/>
              </a:spcBef>
              <a:spcAft>
                <a:spcPts val="0"/>
              </a:spcAft>
              <a:buNone/>
            </a:pPr>
            <a:endParaRPr sz="1200" b="1">
              <a:solidFill>
                <a:srgbClr val="000080"/>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rgbClr val="000080"/>
                </a:solidFill>
                <a:latin typeface="Proxima Nova"/>
                <a:ea typeface="Proxima Nova"/>
                <a:cs typeface="Proxima Nova"/>
                <a:sym typeface="Proxima Nova"/>
              </a:rPr>
              <a:t>void </a:t>
            </a:r>
            <a:r>
              <a:rPr lang="en" sz="1200">
                <a:latin typeface="Proxima Nova"/>
                <a:ea typeface="Proxima Nova"/>
                <a:cs typeface="Proxima Nova"/>
                <a:sym typeface="Proxima Nova"/>
              </a:rPr>
              <a:t>applyBrakes(</a:t>
            </a:r>
            <a:r>
              <a:rPr lang="en" sz="1200" b="1">
                <a:solidFill>
                  <a:srgbClr val="000080"/>
                </a:solidFill>
                <a:latin typeface="Proxima Nova"/>
                <a:ea typeface="Proxima Nova"/>
                <a:cs typeface="Proxima Nova"/>
                <a:sym typeface="Proxima Nova"/>
              </a:rPr>
              <a:t>int </a:t>
            </a:r>
            <a:r>
              <a:rPr lang="en" sz="1200">
                <a:latin typeface="Proxima Nova"/>
                <a:ea typeface="Proxima Nova"/>
                <a:cs typeface="Proxima Nova"/>
                <a:sym typeface="Proxima Nova"/>
              </a:rPr>
              <a:t>decrement);</a:t>
            </a:r>
            <a:endParaRPr sz="12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marL="0" lvl="0" indent="228600" algn="l" rtl="0">
              <a:lnSpc>
                <a:spcPct val="115000"/>
              </a:lnSpc>
              <a:spcBef>
                <a:spcPts val="0"/>
              </a:spcBef>
              <a:spcAft>
                <a:spcPts val="0"/>
              </a:spcAft>
              <a:buNone/>
            </a:pPr>
            <a:endParaRPr sz="1200" b="1">
              <a:solidFill>
                <a:srgbClr val="000080"/>
              </a:solidFill>
              <a:latin typeface="Consolas"/>
              <a:ea typeface="Consolas"/>
              <a:cs typeface="Consolas"/>
              <a:sym typeface="Consolas"/>
            </a:endParaRPr>
          </a:p>
        </p:txBody>
      </p:sp>
      <p:sp>
        <p:nvSpPr>
          <p:cNvPr id="226" name="Google Shape;226;p33"/>
          <p:cNvSpPr txBox="1"/>
          <p:nvPr/>
        </p:nvSpPr>
        <p:spPr>
          <a:xfrm>
            <a:off x="3720675" y="1503125"/>
            <a:ext cx="5182200" cy="3480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Proxima Nova"/>
                <a:ea typeface="Proxima Nova"/>
                <a:cs typeface="Proxima Nova"/>
                <a:sym typeface="Proxima Nova"/>
              </a:rPr>
              <a:t>public class </a:t>
            </a:r>
            <a:r>
              <a:rPr lang="en" sz="1000">
                <a:latin typeface="Proxima Nova"/>
                <a:ea typeface="Proxima Nova"/>
                <a:cs typeface="Proxima Nova"/>
                <a:sym typeface="Proxima Nova"/>
              </a:rPr>
              <a:t>SpecializedVengeBicycle </a:t>
            </a:r>
            <a:r>
              <a:rPr lang="en" sz="1000" b="1">
                <a:solidFill>
                  <a:srgbClr val="000080"/>
                </a:solidFill>
                <a:latin typeface="Proxima Nova"/>
                <a:ea typeface="Proxima Nova"/>
                <a:cs typeface="Proxima Nova"/>
                <a:sym typeface="Proxima Nova"/>
              </a:rPr>
              <a:t>implements </a:t>
            </a:r>
            <a:r>
              <a:rPr lang="en" sz="1000">
                <a:latin typeface="Proxima Nova"/>
                <a:ea typeface="Proxima Nova"/>
                <a:cs typeface="Proxima Nova"/>
                <a:sym typeface="Proxima Nova"/>
              </a:rPr>
              <a:t>Bicycle{</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int </a:t>
            </a:r>
            <a:r>
              <a:rPr lang="en" sz="1000" b="1">
                <a:solidFill>
                  <a:srgbClr val="660E7A"/>
                </a:solidFill>
                <a:latin typeface="Proxima Nova"/>
                <a:ea typeface="Proxima Nova"/>
                <a:cs typeface="Proxima Nova"/>
                <a:sym typeface="Proxima Nova"/>
              </a:rPr>
              <a:t>cadence </a:t>
            </a:r>
            <a:r>
              <a:rPr lang="en" sz="1000">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0</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int </a:t>
            </a:r>
            <a:r>
              <a:rPr lang="en" sz="1000" b="1">
                <a:solidFill>
                  <a:srgbClr val="660E7A"/>
                </a:solidFill>
                <a:latin typeface="Proxima Nova"/>
                <a:ea typeface="Proxima Nova"/>
                <a:cs typeface="Proxima Nova"/>
                <a:sym typeface="Proxima Nova"/>
              </a:rPr>
              <a:t>speed </a:t>
            </a:r>
            <a:r>
              <a:rPr lang="en" sz="1000">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0</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int </a:t>
            </a:r>
            <a:r>
              <a:rPr lang="en" sz="1000" b="1">
                <a:solidFill>
                  <a:srgbClr val="660E7A"/>
                </a:solidFill>
                <a:latin typeface="Proxima Nova"/>
                <a:ea typeface="Proxima Nova"/>
                <a:cs typeface="Proxima Nova"/>
                <a:sym typeface="Proxima Nova"/>
              </a:rPr>
              <a:t>gear </a:t>
            </a:r>
            <a:r>
              <a:rPr lang="en" sz="1000">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1</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public void </a:t>
            </a:r>
            <a:r>
              <a:rPr lang="en" sz="1000">
                <a:latin typeface="Proxima Nova"/>
                <a:ea typeface="Proxima Nova"/>
                <a:cs typeface="Proxima Nova"/>
                <a:sym typeface="Proxima Nova"/>
              </a:rPr>
              <a:t>changeCadence(</a:t>
            </a:r>
            <a:r>
              <a:rPr lang="en" sz="1000" b="1">
                <a:solidFill>
                  <a:srgbClr val="000080"/>
                </a:solidFill>
                <a:latin typeface="Proxima Nova"/>
                <a:ea typeface="Proxima Nova"/>
                <a:cs typeface="Proxima Nova"/>
                <a:sym typeface="Proxima Nova"/>
              </a:rPr>
              <a:t>int </a:t>
            </a:r>
            <a:r>
              <a:rPr lang="en" sz="1000">
                <a:latin typeface="Proxima Nova"/>
                <a:ea typeface="Proxima Nova"/>
                <a:cs typeface="Proxima Nova"/>
                <a:sym typeface="Proxima Nova"/>
              </a:rPr>
              <a:t>newValue)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cadence </a:t>
            </a:r>
            <a:r>
              <a:rPr lang="en" sz="1000">
                <a:latin typeface="Proxima Nova"/>
                <a:ea typeface="Proxima Nova"/>
                <a:cs typeface="Proxima Nova"/>
                <a:sym typeface="Proxima Nova"/>
              </a:rPr>
              <a:t>= newValue;</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public void </a:t>
            </a:r>
            <a:r>
              <a:rPr lang="en" sz="1000">
                <a:latin typeface="Proxima Nova"/>
                <a:ea typeface="Proxima Nova"/>
                <a:cs typeface="Proxima Nova"/>
                <a:sym typeface="Proxima Nova"/>
              </a:rPr>
              <a:t>changeGear(</a:t>
            </a:r>
            <a:r>
              <a:rPr lang="en" sz="1000" b="1">
                <a:solidFill>
                  <a:srgbClr val="000080"/>
                </a:solidFill>
                <a:latin typeface="Proxima Nova"/>
                <a:ea typeface="Proxima Nova"/>
                <a:cs typeface="Proxima Nova"/>
                <a:sym typeface="Proxima Nova"/>
              </a:rPr>
              <a:t>int </a:t>
            </a:r>
            <a:r>
              <a:rPr lang="en" sz="1000">
                <a:latin typeface="Proxima Nova"/>
                <a:ea typeface="Proxima Nova"/>
                <a:cs typeface="Proxima Nova"/>
                <a:sym typeface="Proxima Nova"/>
              </a:rPr>
              <a:t>newValue)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gear </a:t>
            </a:r>
            <a:r>
              <a:rPr lang="en" sz="1000">
                <a:latin typeface="Proxima Nova"/>
                <a:ea typeface="Proxima Nova"/>
                <a:cs typeface="Proxima Nova"/>
                <a:sym typeface="Proxima Nova"/>
              </a:rPr>
              <a:t>= newValue;</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public void </a:t>
            </a:r>
            <a:r>
              <a:rPr lang="en" sz="1000">
                <a:latin typeface="Proxima Nova"/>
                <a:ea typeface="Proxima Nova"/>
                <a:cs typeface="Proxima Nova"/>
                <a:sym typeface="Proxima Nova"/>
              </a:rPr>
              <a:t>speedUp(</a:t>
            </a:r>
            <a:r>
              <a:rPr lang="en" sz="1000" b="1">
                <a:solidFill>
                  <a:srgbClr val="000080"/>
                </a:solidFill>
                <a:latin typeface="Proxima Nova"/>
                <a:ea typeface="Proxima Nova"/>
                <a:cs typeface="Proxima Nova"/>
                <a:sym typeface="Proxima Nova"/>
              </a:rPr>
              <a:t>int </a:t>
            </a:r>
            <a:r>
              <a:rPr lang="en" sz="1000">
                <a:latin typeface="Proxima Nova"/>
                <a:ea typeface="Proxima Nova"/>
                <a:cs typeface="Proxima Nova"/>
                <a:sym typeface="Proxima Nova"/>
              </a:rPr>
              <a:t>increment)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speed </a:t>
            </a: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speed </a:t>
            </a:r>
            <a:r>
              <a:rPr lang="en" sz="1000">
                <a:latin typeface="Proxima Nova"/>
                <a:ea typeface="Proxima Nova"/>
                <a:cs typeface="Proxima Nova"/>
                <a:sym typeface="Proxima Nova"/>
              </a:rPr>
              <a:t>+ increment;</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public void </a:t>
            </a:r>
            <a:r>
              <a:rPr lang="en" sz="1000">
                <a:latin typeface="Proxima Nova"/>
                <a:ea typeface="Proxima Nova"/>
                <a:cs typeface="Proxima Nova"/>
                <a:sym typeface="Proxima Nova"/>
              </a:rPr>
              <a:t>applyBrakes(</a:t>
            </a:r>
            <a:r>
              <a:rPr lang="en" sz="1000" b="1">
                <a:solidFill>
                  <a:srgbClr val="000080"/>
                </a:solidFill>
                <a:latin typeface="Proxima Nova"/>
                <a:ea typeface="Proxima Nova"/>
                <a:cs typeface="Proxima Nova"/>
                <a:sym typeface="Proxima Nova"/>
              </a:rPr>
              <a:t>int </a:t>
            </a:r>
            <a:r>
              <a:rPr lang="en" sz="1000">
                <a:latin typeface="Proxima Nova"/>
                <a:ea typeface="Proxima Nova"/>
                <a:cs typeface="Proxima Nova"/>
                <a:sym typeface="Proxima Nova"/>
              </a:rPr>
              <a:t>decrement)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speed </a:t>
            </a: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speed </a:t>
            </a:r>
            <a:r>
              <a:rPr lang="en" sz="1000">
                <a:latin typeface="Proxima Nova"/>
                <a:ea typeface="Proxima Nova"/>
                <a:cs typeface="Proxima Nova"/>
                <a:sym typeface="Proxima Nova"/>
              </a:rPr>
              <a:t>- decrement;</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r>
              <a:rPr lang="en" sz="1000" b="1">
                <a:solidFill>
                  <a:srgbClr val="000080"/>
                </a:solidFill>
                <a:latin typeface="Proxima Nova"/>
                <a:ea typeface="Proxima Nova"/>
                <a:cs typeface="Proxima Nova"/>
                <a:sym typeface="Proxima Nova"/>
              </a:rPr>
              <a:t>void </a:t>
            </a:r>
            <a:r>
              <a:rPr lang="en" sz="1000">
                <a:latin typeface="Proxima Nova"/>
                <a:ea typeface="Proxima Nova"/>
                <a:cs typeface="Proxima Nova"/>
                <a:sym typeface="Proxima Nova"/>
              </a:rPr>
              <a:t>printStates()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System.</a:t>
            </a:r>
            <a:r>
              <a:rPr lang="en" sz="1000" b="1" i="1">
                <a:solidFill>
                  <a:srgbClr val="660E7A"/>
                </a:solidFill>
                <a:latin typeface="Proxima Nova"/>
                <a:ea typeface="Proxima Nova"/>
                <a:cs typeface="Proxima Nova"/>
                <a:sym typeface="Proxima Nova"/>
              </a:rPr>
              <a:t>out</a:t>
            </a:r>
            <a:r>
              <a:rPr lang="en" sz="1000">
                <a:latin typeface="Proxima Nova"/>
                <a:ea typeface="Proxima Nova"/>
                <a:cs typeface="Proxima Nova"/>
                <a:sym typeface="Proxima Nova"/>
              </a:rPr>
              <a:t>.println(</a:t>
            </a:r>
            <a:r>
              <a:rPr lang="en" sz="1000" b="1">
                <a:solidFill>
                  <a:srgbClr val="008000"/>
                </a:solidFill>
                <a:latin typeface="Proxima Nova"/>
                <a:ea typeface="Proxima Nova"/>
                <a:cs typeface="Proxima Nova"/>
                <a:sym typeface="Proxima Nova"/>
              </a:rPr>
              <a:t>"cadence:" </a:t>
            </a: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cadence </a:t>
            </a:r>
            <a:r>
              <a:rPr lang="en" sz="1000">
                <a:latin typeface="Proxima Nova"/>
                <a:ea typeface="Proxima Nova"/>
                <a:cs typeface="Proxima Nova"/>
                <a:sym typeface="Proxima Nova"/>
              </a:rPr>
              <a:t>+ </a:t>
            </a:r>
            <a:r>
              <a:rPr lang="en" sz="1000" b="1">
                <a:solidFill>
                  <a:srgbClr val="008000"/>
                </a:solidFill>
                <a:latin typeface="Proxima Nova"/>
                <a:ea typeface="Proxima Nova"/>
                <a:cs typeface="Proxima Nova"/>
                <a:sym typeface="Proxima Nova"/>
              </a:rPr>
              <a:t>" speed:" </a:t>
            </a: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speed </a:t>
            </a:r>
            <a:r>
              <a:rPr lang="en" sz="1000">
                <a:latin typeface="Proxima Nova"/>
                <a:ea typeface="Proxima Nova"/>
                <a:cs typeface="Proxima Nova"/>
                <a:sym typeface="Proxima Nova"/>
              </a:rPr>
              <a:t>+ </a:t>
            </a:r>
            <a:r>
              <a:rPr lang="en" sz="1000" b="1">
                <a:solidFill>
                  <a:srgbClr val="008000"/>
                </a:solidFill>
                <a:latin typeface="Proxima Nova"/>
                <a:ea typeface="Proxima Nova"/>
                <a:cs typeface="Proxima Nova"/>
                <a:sym typeface="Proxima Nova"/>
              </a:rPr>
              <a:t>" gear:" </a:t>
            </a:r>
            <a:r>
              <a:rPr lang="en" sz="1000">
                <a:latin typeface="Proxima Nova"/>
                <a:ea typeface="Proxima Nova"/>
                <a:cs typeface="Proxima Nova"/>
                <a:sym typeface="Proxima Nova"/>
              </a:rPr>
              <a:t>+ </a:t>
            </a:r>
            <a:r>
              <a:rPr lang="en" sz="1000" b="1">
                <a:solidFill>
                  <a:srgbClr val="660E7A"/>
                </a:solidFill>
                <a:latin typeface="Proxima Nova"/>
                <a:ea typeface="Proxima Nova"/>
                <a:cs typeface="Proxima Nova"/>
                <a:sym typeface="Proxima Nova"/>
              </a:rPr>
              <a:t>gear</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a:t>
            </a:r>
            <a:endParaRPr sz="1000" b="1">
              <a:solidFill>
                <a:srgbClr val="000080"/>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Interface</a:t>
            </a:r>
            <a:endParaRPr sz="2400"/>
          </a:p>
        </p:txBody>
      </p:sp>
      <p:sp>
        <p:nvSpPr>
          <p:cNvPr id="223" name="Google Shape;22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25" name="Google Shape;225;p33"/>
          <p:cNvSpPr txBox="1"/>
          <p:nvPr/>
        </p:nvSpPr>
        <p:spPr>
          <a:xfrm>
            <a:off x="304700" y="1780550"/>
            <a:ext cx="3419402" cy="2541000"/>
          </a:xfrm>
          <a:prstGeom prst="rect">
            <a:avLst/>
          </a:prstGeom>
          <a:solidFill>
            <a:srgbClr val="B7B7B7"/>
          </a:solidFill>
          <a:ln>
            <a:noFill/>
          </a:ln>
        </p:spPr>
        <p:txBody>
          <a:bodyPr spcFirstLastPara="1" wrap="square" lIns="91425" tIns="91425" rIns="91425" bIns="91425" anchor="ctr" anchorCtr="0">
            <a:noAutofit/>
          </a:bodyPr>
          <a:lstStyle/>
          <a:p>
            <a:r>
              <a:rPr lang="cs-CZ" sz="1200">
                <a:solidFill>
                  <a:srgbClr val="0000FF"/>
                </a:solidFill>
                <a:latin typeface="Consolas" panose="020B0609020204030204" pitchFamily="49" charset="0"/>
              </a:rPr>
              <a:t> interface</a:t>
            </a:r>
            <a:r>
              <a:rPr lang="cs-CZ" sz="1200">
                <a:latin typeface="Consolas" panose="020B0609020204030204" pitchFamily="49" charset="0"/>
              </a:rPr>
              <a:t> </a:t>
            </a:r>
            <a:r>
              <a:rPr lang="cs-CZ" sz="1200" err="1">
                <a:solidFill>
                  <a:srgbClr val="2B91AF"/>
                </a:solidFill>
                <a:latin typeface="Consolas" panose="020B0609020204030204" pitchFamily="49" charset="0"/>
              </a:rPr>
              <a:t>Bicycle</a:t>
            </a:r>
            <a:endParaRPr lang="cs-CZ" sz="1200">
              <a:latin typeface="Consolas" panose="020B0609020204030204" pitchFamily="49" charset="0"/>
            </a:endParaRPr>
          </a:p>
          <a:p>
            <a:r>
              <a:rPr lang="cs-CZ" sz="1200">
                <a:latin typeface="Consolas" panose="020B0609020204030204" pitchFamily="49" charset="0"/>
              </a:rPr>
              <a:t> {</a:t>
            </a:r>
          </a:p>
          <a:p>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cs-CZ" sz="1200" err="1">
                <a:latin typeface="Consolas" panose="020B0609020204030204" pitchFamily="49" charset="0"/>
              </a:rPr>
              <a:t>changeCadence</a:t>
            </a:r>
            <a:r>
              <a:rPr lang="cs-CZ" sz="1200">
                <a:latin typeface="Consolas" panose="020B0609020204030204" pitchFamily="49" charset="0"/>
              </a:rPr>
              <a:t>(</a:t>
            </a:r>
            <a:r>
              <a:rPr lang="cs-CZ" sz="1200" err="1">
                <a:solidFill>
                  <a:srgbClr val="0000FF"/>
                </a:solidFill>
                <a:latin typeface="Consolas" panose="020B0609020204030204" pitchFamily="49" charset="0"/>
              </a:rPr>
              <a:t>int</a:t>
            </a:r>
            <a:r>
              <a:rPr lang="cs-CZ" sz="1200">
                <a:latin typeface="Consolas" panose="020B0609020204030204" pitchFamily="49" charset="0"/>
              </a:rPr>
              <a:t> </a:t>
            </a:r>
            <a:r>
              <a:rPr lang="cs-CZ" sz="1200" err="1">
                <a:latin typeface="Consolas" panose="020B0609020204030204" pitchFamily="49" charset="0"/>
              </a:rPr>
              <a:t>newValue</a:t>
            </a:r>
            <a:r>
              <a:rPr lang="cs-CZ" sz="1200">
                <a:latin typeface="Consolas" panose="020B0609020204030204" pitchFamily="49" charset="0"/>
              </a:rPr>
              <a:t>);</a:t>
            </a:r>
          </a:p>
          <a:p>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cs-CZ" sz="1200" err="1">
                <a:latin typeface="Consolas" panose="020B0609020204030204" pitchFamily="49" charset="0"/>
              </a:rPr>
              <a:t>changeGear</a:t>
            </a:r>
            <a:r>
              <a:rPr lang="cs-CZ" sz="1200">
                <a:latin typeface="Consolas" panose="020B0609020204030204" pitchFamily="49" charset="0"/>
              </a:rPr>
              <a:t>(</a:t>
            </a:r>
            <a:r>
              <a:rPr lang="cs-CZ" sz="1200" err="1">
                <a:solidFill>
                  <a:srgbClr val="0000FF"/>
                </a:solidFill>
                <a:latin typeface="Consolas" panose="020B0609020204030204" pitchFamily="49" charset="0"/>
              </a:rPr>
              <a:t>int</a:t>
            </a:r>
            <a:r>
              <a:rPr lang="cs-CZ" sz="1200">
                <a:latin typeface="Consolas" panose="020B0609020204030204" pitchFamily="49" charset="0"/>
              </a:rPr>
              <a:t> </a:t>
            </a:r>
            <a:r>
              <a:rPr lang="cs-CZ" sz="1200" err="1">
                <a:latin typeface="Consolas" panose="020B0609020204030204" pitchFamily="49" charset="0"/>
              </a:rPr>
              <a:t>newValue</a:t>
            </a:r>
            <a:r>
              <a:rPr lang="cs-CZ" sz="1200">
                <a:latin typeface="Consolas" panose="020B0609020204030204" pitchFamily="49" charset="0"/>
              </a:rPr>
              <a:t>);</a:t>
            </a:r>
          </a:p>
          <a:p>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cs-CZ" sz="1200" err="1">
                <a:latin typeface="Consolas" panose="020B0609020204030204" pitchFamily="49" charset="0"/>
              </a:rPr>
              <a:t>speedUp</a:t>
            </a:r>
            <a:r>
              <a:rPr lang="cs-CZ" sz="1200">
                <a:latin typeface="Consolas" panose="020B0609020204030204" pitchFamily="49" charset="0"/>
              </a:rPr>
              <a:t>(</a:t>
            </a:r>
            <a:r>
              <a:rPr lang="cs-CZ" sz="1200" err="1">
                <a:solidFill>
                  <a:srgbClr val="0000FF"/>
                </a:solidFill>
                <a:latin typeface="Consolas" panose="020B0609020204030204" pitchFamily="49" charset="0"/>
              </a:rPr>
              <a:t>int</a:t>
            </a:r>
            <a:r>
              <a:rPr lang="cs-CZ" sz="1200">
                <a:latin typeface="Consolas" panose="020B0609020204030204" pitchFamily="49" charset="0"/>
              </a:rPr>
              <a:t> </a:t>
            </a:r>
            <a:r>
              <a:rPr lang="cs-CZ" sz="1200" err="1">
                <a:latin typeface="Consolas" panose="020B0609020204030204" pitchFamily="49" charset="0"/>
              </a:rPr>
              <a:t>increment</a:t>
            </a:r>
            <a:r>
              <a:rPr lang="cs-CZ" sz="1200">
                <a:latin typeface="Consolas" panose="020B0609020204030204" pitchFamily="49" charset="0"/>
              </a:rPr>
              <a:t>);</a:t>
            </a:r>
          </a:p>
          <a:p>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cs-CZ" sz="1200" err="1">
                <a:latin typeface="Consolas" panose="020B0609020204030204" pitchFamily="49" charset="0"/>
              </a:rPr>
              <a:t>applyBrakes</a:t>
            </a:r>
            <a:r>
              <a:rPr lang="cs-CZ" sz="1200">
                <a:latin typeface="Consolas" panose="020B0609020204030204" pitchFamily="49" charset="0"/>
              </a:rPr>
              <a:t>(</a:t>
            </a:r>
            <a:r>
              <a:rPr lang="cs-CZ" sz="1200" err="1">
                <a:solidFill>
                  <a:srgbClr val="0000FF"/>
                </a:solidFill>
                <a:latin typeface="Consolas" panose="020B0609020204030204" pitchFamily="49" charset="0"/>
              </a:rPr>
              <a:t>int</a:t>
            </a:r>
            <a:r>
              <a:rPr lang="cs-CZ" sz="1200">
                <a:latin typeface="Consolas" panose="020B0609020204030204" pitchFamily="49" charset="0"/>
              </a:rPr>
              <a:t> </a:t>
            </a:r>
            <a:r>
              <a:rPr lang="cs-CZ" sz="1200" err="1">
                <a:latin typeface="Consolas" panose="020B0609020204030204" pitchFamily="49" charset="0"/>
              </a:rPr>
              <a:t>decrement</a:t>
            </a:r>
            <a:r>
              <a:rPr lang="cs-CZ" sz="1200">
                <a:latin typeface="Consolas" panose="020B0609020204030204" pitchFamily="49" charset="0"/>
              </a:rPr>
              <a:t>);</a:t>
            </a:r>
          </a:p>
          <a:p>
            <a:r>
              <a:rPr lang="cs-CZ" sz="1200">
                <a:latin typeface="Consolas" panose="020B0609020204030204" pitchFamily="49" charset="0"/>
              </a:rPr>
              <a:t> }</a:t>
            </a:r>
            <a:endParaRPr sz="1200" b="1">
              <a:solidFill>
                <a:srgbClr val="000080"/>
              </a:solidFill>
              <a:latin typeface="Consolas"/>
              <a:ea typeface="Consolas"/>
              <a:cs typeface="Consolas"/>
              <a:sym typeface="Consolas"/>
            </a:endParaRPr>
          </a:p>
        </p:txBody>
      </p:sp>
      <p:sp>
        <p:nvSpPr>
          <p:cNvPr id="226" name="Google Shape;226;p33"/>
          <p:cNvSpPr txBox="1"/>
          <p:nvPr/>
        </p:nvSpPr>
        <p:spPr>
          <a:xfrm>
            <a:off x="3818313" y="321425"/>
            <a:ext cx="5084561" cy="4662600"/>
          </a:xfrm>
          <a:prstGeom prst="rect">
            <a:avLst/>
          </a:prstGeom>
          <a:solidFill>
            <a:srgbClr val="B7B7B7"/>
          </a:solidFill>
          <a:ln>
            <a:noFill/>
          </a:ln>
        </p:spPr>
        <p:txBody>
          <a:bodyPr spcFirstLastPara="1" wrap="square" lIns="91425" tIns="91425" rIns="91425" bIns="91425" anchor="ctr" anchorCtr="0">
            <a:noAutofit/>
          </a:bodyPr>
          <a:lstStyle/>
          <a:p>
            <a:r>
              <a:rPr lang="cs-CZ" sz="1100">
                <a:solidFill>
                  <a:srgbClr val="0000FF"/>
                </a:solidFill>
                <a:latin typeface="Consolas" panose="020B0609020204030204" pitchFamily="49" charset="0"/>
              </a:rPr>
              <a:t>public</a:t>
            </a:r>
            <a:r>
              <a:rPr lang="cs-CZ" sz="1100">
                <a:latin typeface="Consolas" panose="020B0609020204030204" pitchFamily="49" charset="0"/>
              </a:rPr>
              <a:t> </a:t>
            </a:r>
            <a:r>
              <a:rPr lang="cs-CZ" sz="1100" err="1">
                <a:solidFill>
                  <a:srgbClr val="0000FF"/>
                </a:solidFill>
                <a:latin typeface="Consolas" panose="020B0609020204030204" pitchFamily="49" charset="0"/>
              </a:rPr>
              <a:t>class</a:t>
            </a:r>
            <a:r>
              <a:rPr lang="cs-CZ" sz="1100">
                <a:latin typeface="Consolas" panose="020B0609020204030204" pitchFamily="49" charset="0"/>
              </a:rPr>
              <a:t> </a:t>
            </a:r>
            <a:r>
              <a:rPr lang="cs-CZ" sz="1100" err="1">
                <a:solidFill>
                  <a:srgbClr val="2B91AF"/>
                </a:solidFill>
                <a:latin typeface="Consolas" panose="020B0609020204030204" pitchFamily="49" charset="0"/>
              </a:rPr>
              <a:t>SpecializedVengeBicycle</a:t>
            </a:r>
            <a:r>
              <a:rPr lang="cs-CZ" sz="1100">
                <a:latin typeface="Consolas" panose="020B0609020204030204" pitchFamily="49" charset="0"/>
              </a:rPr>
              <a:t> : </a:t>
            </a:r>
            <a:r>
              <a:rPr lang="cs-CZ" sz="1100" err="1">
                <a:latin typeface="Consolas" panose="020B0609020204030204" pitchFamily="49" charset="0"/>
              </a:rPr>
              <a:t>Bicycle</a:t>
            </a:r>
            <a:endParaRPr lang="cs-CZ" sz="1100">
              <a:latin typeface="Consolas" panose="020B0609020204030204" pitchFamily="49" charset="0"/>
            </a:endParaRPr>
          </a:p>
          <a:p>
            <a:r>
              <a:rPr lang="cs-CZ" sz="1100">
                <a:latin typeface="Consolas" panose="020B0609020204030204" pitchFamily="49" charset="0"/>
              </a:rPr>
              <a:t>    {</a:t>
            </a:r>
          </a:p>
          <a:p>
            <a:r>
              <a:rPr lang="cs-CZ" sz="1100">
                <a:latin typeface="Consolas" panose="020B0609020204030204" pitchFamily="49" charset="0"/>
              </a:rPr>
              <a:t>        </a:t>
            </a:r>
            <a:r>
              <a:rPr lang="cs-CZ" sz="1100" err="1">
                <a:solidFill>
                  <a:srgbClr val="0000FF"/>
                </a:solidFill>
                <a:latin typeface="Consolas" panose="020B0609020204030204" pitchFamily="49" charset="0"/>
              </a:rPr>
              <a:t>int</a:t>
            </a:r>
            <a:r>
              <a:rPr lang="cs-CZ" sz="1100">
                <a:latin typeface="Consolas" panose="020B0609020204030204" pitchFamily="49" charset="0"/>
              </a:rPr>
              <a:t> </a:t>
            </a:r>
            <a:r>
              <a:rPr lang="cs-CZ" sz="1100" err="1">
                <a:latin typeface="Consolas" panose="020B0609020204030204" pitchFamily="49" charset="0"/>
              </a:rPr>
              <a:t>cadence</a:t>
            </a:r>
            <a:r>
              <a:rPr lang="cs-CZ" sz="1100">
                <a:latin typeface="Consolas" panose="020B0609020204030204" pitchFamily="49" charset="0"/>
              </a:rPr>
              <a:t> = 0;</a:t>
            </a:r>
          </a:p>
          <a:p>
            <a:r>
              <a:rPr lang="cs-CZ" sz="1100">
                <a:latin typeface="Consolas" panose="020B0609020204030204" pitchFamily="49" charset="0"/>
              </a:rPr>
              <a:t>        </a:t>
            </a:r>
            <a:r>
              <a:rPr lang="cs-CZ" sz="1100" err="1">
                <a:solidFill>
                  <a:srgbClr val="0000FF"/>
                </a:solidFill>
                <a:latin typeface="Consolas" panose="020B0609020204030204" pitchFamily="49" charset="0"/>
              </a:rPr>
              <a:t>int</a:t>
            </a:r>
            <a:r>
              <a:rPr lang="cs-CZ" sz="1100">
                <a:latin typeface="Consolas" panose="020B0609020204030204" pitchFamily="49" charset="0"/>
              </a:rPr>
              <a:t> speed = 0;</a:t>
            </a:r>
          </a:p>
          <a:p>
            <a:r>
              <a:rPr lang="cs-CZ" sz="1100">
                <a:latin typeface="Consolas" panose="020B0609020204030204" pitchFamily="49" charset="0"/>
              </a:rPr>
              <a:t>        </a:t>
            </a:r>
            <a:r>
              <a:rPr lang="cs-CZ" sz="1100" err="1">
                <a:solidFill>
                  <a:srgbClr val="0000FF"/>
                </a:solidFill>
                <a:latin typeface="Consolas" panose="020B0609020204030204" pitchFamily="49" charset="0"/>
              </a:rPr>
              <a:t>int</a:t>
            </a:r>
            <a:r>
              <a:rPr lang="cs-CZ" sz="1100">
                <a:latin typeface="Consolas" panose="020B0609020204030204" pitchFamily="49" charset="0"/>
              </a:rPr>
              <a:t> </a:t>
            </a:r>
            <a:r>
              <a:rPr lang="cs-CZ" sz="1100" err="1">
                <a:latin typeface="Consolas" panose="020B0609020204030204" pitchFamily="49" charset="0"/>
              </a:rPr>
              <a:t>gear</a:t>
            </a:r>
            <a:r>
              <a:rPr lang="cs-CZ" sz="1100">
                <a:latin typeface="Consolas" panose="020B0609020204030204" pitchFamily="49" charset="0"/>
              </a:rPr>
              <a:t> = 1;</a:t>
            </a:r>
          </a:p>
          <a:p>
            <a:r>
              <a:rPr lang="cs-CZ" sz="1100">
                <a:latin typeface="Consolas" panose="020B0609020204030204" pitchFamily="49" charset="0"/>
              </a:rPr>
              <a:t>        </a:t>
            </a:r>
            <a:r>
              <a:rPr lang="cs-CZ" sz="1100">
                <a:solidFill>
                  <a:srgbClr val="0000FF"/>
                </a:solidFill>
                <a:latin typeface="Consolas" panose="020B0609020204030204" pitchFamily="49" charset="0"/>
              </a:rPr>
              <a:t>public</a:t>
            </a:r>
            <a:r>
              <a:rPr lang="cs-CZ" sz="1100">
                <a:latin typeface="Consolas" panose="020B0609020204030204" pitchFamily="49" charset="0"/>
              </a:rPr>
              <a:t> </a:t>
            </a:r>
            <a:r>
              <a:rPr lang="cs-CZ" sz="1100" err="1">
                <a:solidFill>
                  <a:srgbClr val="0000FF"/>
                </a:solidFill>
                <a:latin typeface="Consolas" panose="020B0609020204030204" pitchFamily="49" charset="0"/>
              </a:rPr>
              <a:t>void</a:t>
            </a:r>
            <a:r>
              <a:rPr lang="cs-CZ" sz="1100">
                <a:latin typeface="Consolas" panose="020B0609020204030204" pitchFamily="49" charset="0"/>
              </a:rPr>
              <a:t> </a:t>
            </a:r>
            <a:r>
              <a:rPr lang="cs-CZ" sz="1100" err="1">
                <a:latin typeface="Consolas" panose="020B0609020204030204" pitchFamily="49" charset="0"/>
              </a:rPr>
              <a:t>changeCadence</a:t>
            </a:r>
            <a:r>
              <a:rPr lang="cs-CZ" sz="1100">
                <a:latin typeface="Consolas" panose="020B0609020204030204" pitchFamily="49" charset="0"/>
              </a:rPr>
              <a:t>(</a:t>
            </a:r>
            <a:r>
              <a:rPr lang="cs-CZ" sz="1100" err="1">
                <a:solidFill>
                  <a:srgbClr val="0000FF"/>
                </a:solidFill>
                <a:latin typeface="Consolas" panose="020B0609020204030204" pitchFamily="49" charset="0"/>
              </a:rPr>
              <a:t>int</a:t>
            </a:r>
            <a:r>
              <a:rPr lang="cs-CZ" sz="1100">
                <a:latin typeface="Consolas" panose="020B0609020204030204" pitchFamily="49" charset="0"/>
              </a:rPr>
              <a:t> </a:t>
            </a:r>
            <a:r>
              <a:rPr lang="cs-CZ" sz="1100" err="1">
                <a:latin typeface="Consolas" panose="020B0609020204030204" pitchFamily="49" charset="0"/>
              </a:rPr>
              <a:t>newValue</a:t>
            </a:r>
            <a:r>
              <a:rPr lang="cs-CZ" sz="1100">
                <a:latin typeface="Consolas" panose="020B0609020204030204" pitchFamily="49" charset="0"/>
              </a:rPr>
              <a:t>)</a:t>
            </a:r>
          </a:p>
          <a:p>
            <a:r>
              <a:rPr lang="cs-CZ" sz="1100">
                <a:latin typeface="Consolas" panose="020B0609020204030204" pitchFamily="49" charset="0"/>
              </a:rPr>
              <a:t>        {</a:t>
            </a:r>
          </a:p>
          <a:p>
            <a:r>
              <a:rPr lang="cs-CZ" sz="1100">
                <a:latin typeface="Consolas" panose="020B0609020204030204" pitchFamily="49" charset="0"/>
              </a:rPr>
              <a:t>            </a:t>
            </a:r>
            <a:r>
              <a:rPr lang="cs-CZ" sz="1100" err="1">
                <a:latin typeface="Consolas" panose="020B0609020204030204" pitchFamily="49" charset="0"/>
              </a:rPr>
              <a:t>cadence</a:t>
            </a:r>
            <a:r>
              <a:rPr lang="cs-CZ" sz="1100">
                <a:latin typeface="Consolas" panose="020B0609020204030204" pitchFamily="49" charset="0"/>
              </a:rPr>
              <a:t> = </a:t>
            </a:r>
            <a:r>
              <a:rPr lang="cs-CZ" sz="1100" err="1">
                <a:latin typeface="Consolas" panose="020B0609020204030204" pitchFamily="49" charset="0"/>
              </a:rPr>
              <a:t>newValue</a:t>
            </a:r>
            <a:r>
              <a:rPr lang="cs-CZ" sz="1100">
                <a:latin typeface="Consolas" panose="020B0609020204030204" pitchFamily="49" charset="0"/>
              </a:rPr>
              <a:t>;</a:t>
            </a:r>
          </a:p>
          <a:p>
            <a:r>
              <a:rPr lang="cs-CZ" sz="1100">
                <a:latin typeface="Consolas" panose="020B0609020204030204" pitchFamily="49" charset="0"/>
              </a:rPr>
              <a:t>        }</a:t>
            </a:r>
          </a:p>
          <a:p>
            <a:r>
              <a:rPr lang="en-US" sz="1100">
                <a:latin typeface="Consolas" panose="020B0609020204030204" pitchFamily="49" charset="0"/>
              </a:rPr>
              <a:t>        </a:t>
            </a:r>
            <a:r>
              <a:rPr lang="en-US" sz="1100">
                <a:solidFill>
                  <a:srgbClr val="0000FF"/>
                </a:solidFill>
                <a:latin typeface="Consolas" panose="020B0609020204030204" pitchFamily="49" charset="0"/>
              </a:rPr>
              <a:t>public</a:t>
            </a:r>
            <a:r>
              <a:rPr lang="en-US" sz="1100">
                <a:latin typeface="Consolas" panose="020B0609020204030204" pitchFamily="49" charset="0"/>
              </a:rPr>
              <a:t> </a:t>
            </a:r>
            <a:r>
              <a:rPr lang="en-US" sz="1100">
                <a:solidFill>
                  <a:srgbClr val="0000FF"/>
                </a:solidFill>
                <a:latin typeface="Consolas" panose="020B0609020204030204" pitchFamily="49" charset="0"/>
              </a:rPr>
              <a:t>void</a:t>
            </a:r>
            <a:r>
              <a:rPr lang="en-US" sz="1100">
                <a:latin typeface="Consolas" panose="020B0609020204030204" pitchFamily="49" charset="0"/>
              </a:rPr>
              <a:t> </a:t>
            </a:r>
            <a:r>
              <a:rPr lang="en-US" sz="1100" err="1">
                <a:latin typeface="Consolas" panose="020B0609020204030204" pitchFamily="49" charset="0"/>
              </a:rPr>
              <a:t>changeGear</a:t>
            </a:r>
            <a:r>
              <a:rPr lang="en-US" sz="1100">
                <a:latin typeface="Consolas" panose="020B0609020204030204" pitchFamily="49" charset="0"/>
              </a:rPr>
              <a:t>(</a:t>
            </a:r>
            <a:r>
              <a:rPr lang="en-US" sz="1100">
                <a:solidFill>
                  <a:srgbClr val="0000FF"/>
                </a:solidFill>
                <a:latin typeface="Consolas" panose="020B0609020204030204" pitchFamily="49" charset="0"/>
              </a:rPr>
              <a:t>int</a:t>
            </a:r>
            <a:r>
              <a:rPr lang="en-US" sz="1100">
                <a:latin typeface="Consolas" panose="020B0609020204030204" pitchFamily="49" charset="0"/>
              </a:rPr>
              <a:t> </a:t>
            </a:r>
            <a:r>
              <a:rPr lang="en-US" sz="1100" err="1">
                <a:latin typeface="Consolas" panose="020B0609020204030204" pitchFamily="49" charset="0"/>
              </a:rPr>
              <a:t>newValue</a:t>
            </a:r>
            <a:r>
              <a:rPr lang="en-US" sz="1100">
                <a:latin typeface="Consolas" panose="020B0609020204030204" pitchFamily="49" charset="0"/>
              </a:rPr>
              <a:t>)</a:t>
            </a:r>
          </a:p>
          <a:p>
            <a:r>
              <a:rPr lang="cs-CZ" sz="1100">
                <a:latin typeface="Consolas" panose="020B0609020204030204" pitchFamily="49" charset="0"/>
              </a:rPr>
              <a:t>        {</a:t>
            </a:r>
          </a:p>
          <a:p>
            <a:r>
              <a:rPr lang="cs-CZ" sz="1100">
                <a:latin typeface="Consolas" panose="020B0609020204030204" pitchFamily="49" charset="0"/>
              </a:rPr>
              <a:t>            </a:t>
            </a:r>
            <a:r>
              <a:rPr lang="cs-CZ" sz="1100" err="1">
                <a:latin typeface="Consolas" panose="020B0609020204030204" pitchFamily="49" charset="0"/>
              </a:rPr>
              <a:t>gear</a:t>
            </a:r>
            <a:r>
              <a:rPr lang="cs-CZ" sz="1100">
                <a:latin typeface="Consolas" panose="020B0609020204030204" pitchFamily="49" charset="0"/>
              </a:rPr>
              <a:t> = </a:t>
            </a:r>
            <a:r>
              <a:rPr lang="cs-CZ" sz="1100" err="1">
                <a:latin typeface="Consolas" panose="020B0609020204030204" pitchFamily="49" charset="0"/>
              </a:rPr>
              <a:t>newValue</a:t>
            </a:r>
            <a:r>
              <a:rPr lang="cs-CZ" sz="1100">
                <a:latin typeface="Consolas" panose="020B0609020204030204" pitchFamily="49" charset="0"/>
              </a:rPr>
              <a:t>;</a:t>
            </a:r>
          </a:p>
          <a:p>
            <a:r>
              <a:rPr lang="cs-CZ" sz="1100">
                <a:latin typeface="Consolas" panose="020B0609020204030204" pitchFamily="49" charset="0"/>
              </a:rPr>
              <a:t>        }</a:t>
            </a:r>
          </a:p>
          <a:p>
            <a:r>
              <a:rPr lang="en-US" sz="1100">
                <a:latin typeface="Consolas" panose="020B0609020204030204" pitchFamily="49" charset="0"/>
              </a:rPr>
              <a:t>        </a:t>
            </a:r>
            <a:r>
              <a:rPr lang="en-US" sz="1100">
                <a:solidFill>
                  <a:srgbClr val="0000FF"/>
                </a:solidFill>
                <a:latin typeface="Consolas" panose="020B0609020204030204" pitchFamily="49" charset="0"/>
              </a:rPr>
              <a:t>public</a:t>
            </a:r>
            <a:r>
              <a:rPr lang="en-US" sz="1100">
                <a:latin typeface="Consolas" panose="020B0609020204030204" pitchFamily="49" charset="0"/>
              </a:rPr>
              <a:t> </a:t>
            </a:r>
            <a:r>
              <a:rPr lang="en-US" sz="1100">
                <a:solidFill>
                  <a:srgbClr val="0000FF"/>
                </a:solidFill>
                <a:latin typeface="Consolas" panose="020B0609020204030204" pitchFamily="49" charset="0"/>
              </a:rPr>
              <a:t>void</a:t>
            </a:r>
            <a:r>
              <a:rPr lang="en-US" sz="1100">
                <a:latin typeface="Consolas" panose="020B0609020204030204" pitchFamily="49" charset="0"/>
              </a:rPr>
              <a:t> </a:t>
            </a:r>
            <a:r>
              <a:rPr lang="en-US" sz="1100" err="1">
                <a:latin typeface="Consolas" panose="020B0609020204030204" pitchFamily="49" charset="0"/>
              </a:rPr>
              <a:t>speedUp</a:t>
            </a:r>
            <a:r>
              <a:rPr lang="en-US" sz="1100">
                <a:latin typeface="Consolas" panose="020B0609020204030204" pitchFamily="49" charset="0"/>
              </a:rPr>
              <a:t>(</a:t>
            </a:r>
            <a:r>
              <a:rPr lang="en-US" sz="1100">
                <a:solidFill>
                  <a:srgbClr val="0000FF"/>
                </a:solidFill>
                <a:latin typeface="Consolas" panose="020B0609020204030204" pitchFamily="49" charset="0"/>
              </a:rPr>
              <a:t>int</a:t>
            </a:r>
            <a:r>
              <a:rPr lang="en-US" sz="1100">
                <a:latin typeface="Consolas" panose="020B0609020204030204" pitchFamily="49" charset="0"/>
              </a:rPr>
              <a:t> increment)</a:t>
            </a:r>
          </a:p>
          <a:p>
            <a:r>
              <a:rPr lang="cs-CZ" sz="1100">
                <a:latin typeface="Consolas" panose="020B0609020204030204" pitchFamily="49" charset="0"/>
              </a:rPr>
              <a:t>        {</a:t>
            </a:r>
          </a:p>
          <a:p>
            <a:r>
              <a:rPr lang="cs-CZ" sz="1100">
                <a:latin typeface="Consolas" panose="020B0609020204030204" pitchFamily="49" charset="0"/>
              </a:rPr>
              <a:t>            speed = speed + </a:t>
            </a:r>
            <a:r>
              <a:rPr lang="cs-CZ" sz="1100" err="1">
                <a:latin typeface="Consolas" panose="020B0609020204030204" pitchFamily="49" charset="0"/>
              </a:rPr>
              <a:t>increment</a:t>
            </a:r>
            <a:r>
              <a:rPr lang="cs-CZ" sz="1100">
                <a:latin typeface="Consolas" panose="020B0609020204030204" pitchFamily="49" charset="0"/>
              </a:rPr>
              <a:t>;</a:t>
            </a:r>
          </a:p>
          <a:p>
            <a:r>
              <a:rPr lang="cs-CZ" sz="1100">
                <a:latin typeface="Consolas" panose="020B0609020204030204" pitchFamily="49" charset="0"/>
              </a:rPr>
              <a:t>        }</a:t>
            </a:r>
          </a:p>
          <a:p>
            <a:r>
              <a:rPr lang="cs-CZ" sz="1100">
                <a:latin typeface="Consolas" panose="020B0609020204030204" pitchFamily="49" charset="0"/>
              </a:rPr>
              <a:t>        </a:t>
            </a:r>
            <a:r>
              <a:rPr lang="cs-CZ" sz="1100">
                <a:solidFill>
                  <a:srgbClr val="0000FF"/>
                </a:solidFill>
                <a:latin typeface="Consolas" panose="020B0609020204030204" pitchFamily="49" charset="0"/>
              </a:rPr>
              <a:t>public</a:t>
            </a:r>
            <a:r>
              <a:rPr lang="cs-CZ" sz="1100">
                <a:latin typeface="Consolas" panose="020B0609020204030204" pitchFamily="49" charset="0"/>
              </a:rPr>
              <a:t> </a:t>
            </a:r>
            <a:r>
              <a:rPr lang="cs-CZ" sz="1100" err="1">
                <a:solidFill>
                  <a:srgbClr val="0000FF"/>
                </a:solidFill>
                <a:latin typeface="Consolas" panose="020B0609020204030204" pitchFamily="49" charset="0"/>
              </a:rPr>
              <a:t>void</a:t>
            </a:r>
            <a:r>
              <a:rPr lang="cs-CZ" sz="1100">
                <a:latin typeface="Consolas" panose="020B0609020204030204" pitchFamily="49" charset="0"/>
              </a:rPr>
              <a:t> </a:t>
            </a:r>
            <a:r>
              <a:rPr lang="cs-CZ" sz="1100" err="1">
                <a:latin typeface="Consolas" panose="020B0609020204030204" pitchFamily="49" charset="0"/>
              </a:rPr>
              <a:t>applyBrakes</a:t>
            </a:r>
            <a:r>
              <a:rPr lang="cs-CZ" sz="1100">
                <a:latin typeface="Consolas" panose="020B0609020204030204" pitchFamily="49" charset="0"/>
              </a:rPr>
              <a:t>(</a:t>
            </a:r>
            <a:r>
              <a:rPr lang="cs-CZ" sz="1100" err="1">
                <a:solidFill>
                  <a:srgbClr val="0000FF"/>
                </a:solidFill>
                <a:latin typeface="Consolas" panose="020B0609020204030204" pitchFamily="49" charset="0"/>
              </a:rPr>
              <a:t>int</a:t>
            </a:r>
            <a:r>
              <a:rPr lang="cs-CZ" sz="1100">
                <a:latin typeface="Consolas" panose="020B0609020204030204" pitchFamily="49" charset="0"/>
              </a:rPr>
              <a:t> </a:t>
            </a:r>
            <a:r>
              <a:rPr lang="cs-CZ" sz="1100" err="1">
                <a:latin typeface="Consolas" panose="020B0609020204030204" pitchFamily="49" charset="0"/>
              </a:rPr>
              <a:t>decrement</a:t>
            </a:r>
            <a:r>
              <a:rPr lang="cs-CZ" sz="1100">
                <a:latin typeface="Consolas" panose="020B0609020204030204" pitchFamily="49" charset="0"/>
              </a:rPr>
              <a:t>)</a:t>
            </a:r>
          </a:p>
          <a:p>
            <a:r>
              <a:rPr lang="cs-CZ" sz="1100">
                <a:latin typeface="Consolas" panose="020B0609020204030204" pitchFamily="49" charset="0"/>
              </a:rPr>
              <a:t>        {</a:t>
            </a:r>
          </a:p>
          <a:p>
            <a:r>
              <a:rPr lang="cs-CZ" sz="1100">
                <a:latin typeface="Consolas" panose="020B0609020204030204" pitchFamily="49" charset="0"/>
              </a:rPr>
              <a:t>            speed = speed - </a:t>
            </a:r>
            <a:r>
              <a:rPr lang="cs-CZ" sz="1100" err="1">
                <a:latin typeface="Consolas" panose="020B0609020204030204" pitchFamily="49" charset="0"/>
              </a:rPr>
              <a:t>decrement</a:t>
            </a:r>
            <a:r>
              <a:rPr lang="cs-CZ" sz="1100">
                <a:latin typeface="Consolas" panose="020B0609020204030204" pitchFamily="49" charset="0"/>
              </a:rPr>
              <a:t>;</a:t>
            </a:r>
          </a:p>
          <a:p>
            <a:r>
              <a:rPr lang="cs-CZ" sz="1100">
                <a:latin typeface="Consolas" panose="020B0609020204030204" pitchFamily="49" charset="0"/>
              </a:rPr>
              <a:t>        }</a:t>
            </a:r>
          </a:p>
          <a:p>
            <a:r>
              <a:rPr lang="cs-CZ" sz="1100">
                <a:latin typeface="Consolas" panose="020B0609020204030204" pitchFamily="49" charset="0"/>
              </a:rPr>
              <a:t>        </a:t>
            </a:r>
            <a:r>
              <a:rPr lang="cs-CZ" sz="1100" err="1">
                <a:solidFill>
                  <a:srgbClr val="0000FF"/>
                </a:solidFill>
                <a:latin typeface="Consolas" panose="020B0609020204030204" pitchFamily="49" charset="0"/>
              </a:rPr>
              <a:t>void</a:t>
            </a:r>
            <a:r>
              <a:rPr lang="cs-CZ" sz="1100">
                <a:latin typeface="Consolas" panose="020B0609020204030204" pitchFamily="49" charset="0"/>
              </a:rPr>
              <a:t> </a:t>
            </a:r>
            <a:r>
              <a:rPr lang="cs-CZ" sz="1100" err="1">
                <a:latin typeface="Consolas" panose="020B0609020204030204" pitchFamily="49" charset="0"/>
              </a:rPr>
              <a:t>printStates</a:t>
            </a:r>
            <a:r>
              <a:rPr lang="cs-CZ" sz="1100">
                <a:latin typeface="Consolas" panose="020B0609020204030204" pitchFamily="49" charset="0"/>
              </a:rPr>
              <a:t>()</a:t>
            </a:r>
          </a:p>
          <a:p>
            <a:r>
              <a:rPr lang="cs-CZ" sz="1100">
                <a:latin typeface="Consolas" panose="020B0609020204030204" pitchFamily="49" charset="0"/>
              </a:rPr>
              <a:t>        {</a:t>
            </a:r>
          </a:p>
          <a:p>
            <a:r>
              <a:rPr lang="en-US" sz="1100">
                <a:latin typeface="Consolas" panose="020B0609020204030204" pitchFamily="49" charset="0"/>
              </a:rPr>
              <a:t>            </a:t>
            </a:r>
            <a:r>
              <a:rPr lang="en-US" sz="1100" err="1">
                <a:latin typeface="Consolas" panose="020B0609020204030204" pitchFamily="49" charset="0"/>
              </a:rPr>
              <a:t>Console.WriteLine</a:t>
            </a:r>
            <a:r>
              <a:rPr lang="en-US" sz="1100">
                <a:latin typeface="Consolas" panose="020B0609020204030204" pitchFamily="49" charset="0"/>
              </a:rPr>
              <a:t>(</a:t>
            </a:r>
            <a:r>
              <a:rPr lang="en-US" sz="1100">
                <a:solidFill>
                  <a:srgbClr val="A31515"/>
                </a:solidFill>
                <a:latin typeface="Consolas" panose="020B0609020204030204" pitchFamily="49" charset="0"/>
              </a:rPr>
              <a:t>"cadence:"</a:t>
            </a:r>
            <a:r>
              <a:rPr lang="en-US" sz="1100">
                <a:latin typeface="Consolas" panose="020B0609020204030204" pitchFamily="49" charset="0"/>
              </a:rPr>
              <a:t> + cadence + </a:t>
            </a:r>
            <a:r>
              <a:rPr lang="en-US" sz="1100">
                <a:solidFill>
                  <a:srgbClr val="A31515"/>
                </a:solidFill>
                <a:latin typeface="Consolas" panose="020B0609020204030204" pitchFamily="49" charset="0"/>
              </a:rPr>
              <a:t>" speed:"</a:t>
            </a:r>
            <a:r>
              <a:rPr lang="en-US" sz="1100">
                <a:latin typeface="Consolas" panose="020B0609020204030204" pitchFamily="49" charset="0"/>
              </a:rPr>
              <a:t> + speed + </a:t>
            </a:r>
            <a:r>
              <a:rPr lang="en-US" sz="1100">
                <a:solidFill>
                  <a:srgbClr val="A31515"/>
                </a:solidFill>
                <a:latin typeface="Consolas" panose="020B0609020204030204" pitchFamily="49" charset="0"/>
              </a:rPr>
              <a:t>" gear:"</a:t>
            </a:r>
            <a:r>
              <a:rPr lang="en-US" sz="1100">
                <a:latin typeface="Consolas" panose="020B0609020204030204" pitchFamily="49" charset="0"/>
              </a:rPr>
              <a:t> + gear);</a:t>
            </a:r>
          </a:p>
          <a:p>
            <a:r>
              <a:rPr lang="cs-CZ" sz="1100">
                <a:latin typeface="Consolas" panose="020B0609020204030204" pitchFamily="49" charset="0"/>
              </a:rPr>
              <a:t>        }</a:t>
            </a:r>
          </a:p>
          <a:p>
            <a:r>
              <a:rPr lang="cs-CZ" sz="1100">
                <a:latin typeface="Consolas" panose="020B0609020204030204" pitchFamily="49" charset="0"/>
              </a:rPr>
              <a:t>    }</a:t>
            </a:r>
            <a:endParaRPr sz="1100" b="1">
              <a:solidFill>
                <a:srgbClr val="000080"/>
              </a:solidFill>
              <a:latin typeface="Consolas"/>
              <a:ea typeface="Consolas"/>
              <a:cs typeface="Consolas"/>
              <a:sym typeface="Consolas"/>
            </a:endParaRPr>
          </a:p>
        </p:txBody>
      </p:sp>
    </p:spTree>
    <p:extLst>
      <p:ext uri="{BB962C8B-B14F-4D97-AF65-F5344CB8AC3E}">
        <p14:creationId xmlns:p14="http://schemas.microsoft.com/office/powerpoint/2010/main" val="49332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4"/>
          <p:cNvPicPr preferRelativeResize="0"/>
          <p:nvPr/>
        </p:nvPicPr>
        <p:blipFill>
          <a:blip r:embed="rId3">
            <a:alphaModFix/>
          </a:blip>
          <a:stretch>
            <a:fillRect/>
          </a:stretch>
        </p:blipFill>
        <p:spPr>
          <a:xfrm>
            <a:off x="2208550" y="1333125"/>
            <a:ext cx="6619926" cy="3723700"/>
          </a:xfrm>
          <a:prstGeom prst="rect">
            <a:avLst/>
          </a:prstGeom>
          <a:noFill/>
          <a:ln>
            <a:noFill/>
          </a:ln>
        </p:spPr>
      </p:pic>
      <p:sp>
        <p:nvSpPr>
          <p:cNvPr id="232" name="Google Shape;232;p3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Interface</a:t>
            </a:r>
            <a:endParaRPr sz="2400"/>
          </a:p>
        </p:txBody>
      </p:sp>
      <p:sp>
        <p:nvSpPr>
          <p:cNvPr id="233" name="Google Shape;23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34" name="Google Shape;234;p34"/>
          <p:cNvSpPr txBox="1"/>
          <p:nvPr/>
        </p:nvSpPr>
        <p:spPr>
          <a:xfrm>
            <a:off x="258050" y="732475"/>
            <a:ext cx="8427300" cy="93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rgbClr val="242729"/>
                </a:solidFill>
                <a:latin typeface="Proxima Nova"/>
                <a:ea typeface="Proxima Nova"/>
                <a:cs typeface="Proxima Nova"/>
                <a:sym typeface="Proxima Nova"/>
              </a:rPr>
              <a:t>Implements</a:t>
            </a:r>
            <a:r>
              <a:rPr lang="en">
                <a:solidFill>
                  <a:srgbClr val="242729"/>
                </a:solidFill>
                <a:latin typeface="Proxima Nova"/>
                <a:ea typeface="Proxima Nova"/>
                <a:cs typeface="Proxima Nova"/>
                <a:sym typeface="Proxima Nova"/>
              </a:rPr>
              <a:t> - třída implementuje interface  (realizuje jeho metody)</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r>
              <a:rPr lang="en" b="1" i="1">
                <a:solidFill>
                  <a:srgbClr val="242729"/>
                </a:solidFill>
                <a:latin typeface="Proxima Nova"/>
                <a:ea typeface="Proxima Nova"/>
                <a:cs typeface="Proxima Nova"/>
                <a:sym typeface="Proxima Nova"/>
              </a:rPr>
              <a:t>Extends</a:t>
            </a:r>
            <a:r>
              <a:rPr lang="en">
                <a:solidFill>
                  <a:srgbClr val="242729"/>
                </a:solidFill>
                <a:latin typeface="Proxima Nova"/>
                <a:ea typeface="Proxima Nova"/>
                <a:cs typeface="Proxima Nova"/>
                <a:sym typeface="Proxima Nova"/>
              </a:rPr>
              <a:t> - interface extenduje  (dědí) vlastnosti rodičovského interface</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r>
              <a:rPr lang="en">
                <a:solidFill>
                  <a:srgbClr val="242729"/>
                </a:solidFill>
                <a:latin typeface="Proxima Nova"/>
                <a:ea typeface="Proxima Nova"/>
                <a:cs typeface="Proxima Nova"/>
                <a:sym typeface="Proxima Nova"/>
              </a:rPr>
              <a:t>Třída může implementovat více interface najednou </a:t>
            </a:r>
            <a:endParaRPr>
              <a:solidFill>
                <a:srgbClr val="242729"/>
              </a:solidFill>
              <a:latin typeface="Proxima Nova"/>
              <a:ea typeface="Proxima Nova"/>
              <a:cs typeface="Proxima Nova"/>
              <a:sym typeface="Proxima Nova"/>
            </a:endParaRPr>
          </a:p>
        </p:txBody>
      </p:sp>
      <p:sp>
        <p:nvSpPr>
          <p:cNvPr id="235" name="Google Shape;235;p34"/>
          <p:cNvSpPr/>
          <p:nvPr/>
        </p:nvSpPr>
        <p:spPr>
          <a:xfrm>
            <a:off x="3830275" y="1713950"/>
            <a:ext cx="35157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Příklad rozhraní v Java Collection API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Abstraktní třída</a:t>
            </a:r>
            <a:endParaRPr sz="2400"/>
          </a:p>
        </p:txBody>
      </p:sp>
      <p:sp>
        <p:nvSpPr>
          <p:cNvPr id="241" name="Google Shape;24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42" name="Google Shape;242;p35"/>
          <p:cNvSpPr txBox="1"/>
          <p:nvPr/>
        </p:nvSpPr>
        <p:spPr>
          <a:xfrm>
            <a:off x="304700" y="821950"/>
            <a:ext cx="3262800" cy="353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42729"/>
                </a:solidFill>
                <a:latin typeface="Proxima Nova"/>
                <a:ea typeface="Proxima Nova"/>
                <a:cs typeface="Proxima Nova"/>
                <a:sym typeface="Proxima Nova"/>
              </a:rPr>
              <a:t>Abstraktní třída je taková, kterou </a:t>
            </a:r>
            <a:r>
              <a:rPr lang="en" b="1">
                <a:solidFill>
                  <a:srgbClr val="242729"/>
                </a:solidFill>
                <a:latin typeface="Proxima Nova"/>
                <a:ea typeface="Proxima Nova"/>
                <a:cs typeface="Proxima Nova"/>
                <a:sym typeface="Proxima Nova"/>
              </a:rPr>
              <a:t>nelze instanciovat (nelze od ní vytvořit objekt)</a:t>
            </a:r>
            <a:endParaRPr b="1">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r>
              <a:rPr lang="en">
                <a:solidFill>
                  <a:srgbClr val="242729"/>
                </a:solidFill>
                <a:latin typeface="Proxima Nova"/>
                <a:ea typeface="Proxima Nova"/>
                <a:cs typeface="Proxima Nova"/>
                <a:sym typeface="Proxima Nova"/>
              </a:rPr>
              <a:t>Uvnitř abstraktní třídy jsou implementované metody, které pak přebírají potomci této abstraktní třídy</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r>
              <a:rPr lang="en">
                <a:solidFill>
                  <a:srgbClr val="242729"/>
                </a:solidFill>
                <a:latin typeface="Proxima Nova"/>
                <a:ea typeface="Proxima Nova"/>
                <a:cs typeface="Proxima Nova"/>
                <a:sym typeface="Proxima Nova"/>
              </a:rPr>
              <a:t>Uvnitř abstraktní třídy mohu definovat abstraktní metody, které nemají implementaci. Tedy jako bych definoval rozhraní, které pak musí implementovat potomci této abstraktní třídy</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endParaRPr sz="1200">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endParaRPr sz="1200">
              <a:solidFill>
                <a:srgbClr val="242729"/>
              </a:solidFill>
              <a:latin typeface="Proxima Nova"/>
              <a:ea typeface="Proxima Nova"/>
              <a:cs typeface="Proxima Nova"/>
              <a:sym typeface="Proxima Nova"/>
            </a:endParaRPr>
          </a:p>
        </p:txBody>
      </p:sp>
      <p:sp>
        <p:nvSpPr>
          <p:cNvPr id="243" name="Google Shape;243;p35"/>
          <p:cNvSpPr txBox="1"/>
          <p:nvPr/>
        </p:nvSpPr>
        <p:spPr>
          <a:xfrm>
            <a:off x="3724550" y="402450"/>
            <a:ext cx="5419500" cy="4581600"/>
          </a:xfrm>
          <a:prstGeom prst="rect">
            <a:avLst/>
          </a:prstGeom>
          <a:solidFill>
            <a:srgbClr val="B7B7B7"/>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abstract class </a:t>
            </a:r>
            <a:r>
              <a:rPr lang="en" sz="1000">
                <a:latin typeface="Consolas"/>
                <a:ea typeface="Consolas"/>
                <a:cs typeface="Consolas"/>
                <a:sym typeface="Consolas"/>
              </a:rPr>
              <a:t>AbstractEmployee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a:t>
            </a:r>
            <a:r>
              <a:rPr lang="en" sz="1000">
                <a:latin typeface="Consolas"/>
                <a:ea typeface="Consolas"/>
                <a:cs typeface="Consolas"/>
                <a:sym typeface="Consolas"/>
              </a:rPr>
              <a:t>String </a:t>
            </a:r>
            <a:r>
              <a:rPr lang="en" sz="1000" b="1">
                <a:solidFill>
                  <a:srgbClr val="660E7A"/>
                </a:solidFill>
                <a:latin typeface="Consolas"/>
                <a:ea typeface="Consolas"/>
                <a:cs typeface="Consolas"/>
                <a:sym typeface="Consolas"/>
              </a:rPr>
              <a:t>name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a:t>
            </a:r>
            <a:r>
              <a:rPr lang="en" sz="1000">
                <a:latin typeface="Consolas"/>
                <a:ea typeface="Consolas"/>
                <a:cs typeface="Consolas"/>
                <a:sym typeface="Consolas"/>
              </a:rPr>
              <a:t>String </a:t>
            </a:r>
            <a:r>
              <a:rPr lang="en" sz="1000" b="1">
                <a:solidFill>
                  <a:srgbClr val="660E7A"/>
                </a:solidFill>
                <a:latin typeface="Consolas"/>
                <a:ea typeface="Consolas"/>
                <a:cs typeface="Consolas"/>
                <a:sym typeface="Consolas"/>
              </a:rPr>
              <a:t>address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int </a:t>
            </a:r>
            <a:r>
              <a:rPr lang="en" sz="1000" b="1">
                <a:solidFill>
                  <a:srgbClr val="660E7A"/>
                </a:solidFill>
                <a:latin typeface="Consolas"/>
                <a:ea typeface="Consolas"/>
                <a:cs typeface="Consolas"/>
                <a:sym typeface="Consolas"/>
              </a:rPr>
              <a:t>number</a:t>
            </a:r>
            <a:r>
              <a:rPr lang="en" sz="1000">
                <a:latin typeface="Consolas"/>
                <a:ea typeface="Consolas"/>
                <a:cs typeface="Consolas"/>
                <a:sym typeface="Consolas"/>
              </a:rPr>
              <a:t>;</a:t>
            </a:r>
            <a:endParaRPr sz="1000">
              <a:latin typeface="Consolas"/>
              <a:ea typeface="Consolas"/>
              <a:cs typeface="Consolas"/>
              <a:sym typeface="Consolas"/>
            </a:endParaRPr>
          </a:p>
          <a:p>
            <a:pPr marL="0" lvl="0" indent="100330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abstract double </a:t>
            </a:r>
            <a:r>
              <a:rPr lang="en" sz="1000">
                <a:latin typeface="Consolas"/>
                <a:ea typeface="Consolas"/>
                <a:cs typeface="Consolas"/>
                <a:sym typeface="Consolas"/>
              </a:rPr>
              <a:t>computePay();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abstract int </a:t>
            </a:r>
            <a:r>
              <a:rPr lang="en" sz="1000">
                <a:latin typeface="Consolas"/>
                <a:ea typeface="Consolas"/>
                <a:cs typeface="Consolas"/>
                <a:sym typeface="Consolas"/>
              </a:rPr>
              <a:t>getNumber();</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AbstractEmployee(String name, String address, </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number)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name </a:t>
            </a:r>
            <a:r>
              <a:rPr lang="en" sz="1000">
                <a:latin typeface="Consolas"/>
                <a:ea typeface="Consolas"/>
                <a:cs typeface="Consolas"/>
                <a:sym typeface="Consolas"/>
              </a:rPr>
              <a:t>= name;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address </a:t>
            </a:r>
            <a:r>
              <a:rPr lang="en" sz="1000">
                <a:latin typeface="Consolas"/>
                <a:ea typeface="Consolas"/>
                <a:cs typeface="Consolas"/>
                <a:sym typeface="Consolas"/>
              </a:rPr>
              <a:t>= address;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mailCheck()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"Mailing check to"</a:t>
            </a:r>
            <a:r>
              <a:rPr lang="en" sz="1000">
                <a:latin typeface="Consolas"/>
                <a:ea typeface="Consolas"/>
                <a:cs typeface="Consolas"/>
                <a:sym typeface="Consolas"/>
              </a:rPr>
              <a:t>+</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name</a:t>
            </a:r>
            <a:r>
              <a:rPr lang="en" sz="1000">
                <a:latin typeface="Consolas"/>
                <a:ea typeface="Consolas"/>
                <a:cs typeface="Consolas"/>
                <a:sym typeface="Consolas"/>
              </a:rPr>
              <a:t>+</a:t>
            </a:r>
            <a:r>
              <a:rPr lang="en" sz="1000" b="1">
                <a:solidFill>
                  <a:srgbClr val="008000"/>
                </a:solidFill>
                <a:latin typeface="Consolas"/>
                <a:ea typeface="Consolas"/>
                <a:cs typeface="Consolas"/>
                <a:sym typeface="Consolas"/>
              </a:rPr>
              <a:t>" " </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address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getName()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name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getAddress()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address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setAddress(String newAddress)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address </a:t>
            </a:r>
            <a:r>
              <a:rPr lang="en" sz="1000">
                <a:latin typeface="Consolas"/>
                <a:ea typeface="Consolas"/>
                <a:cs typeface="Consolas"/>
                <a:sym typeface="Consolas"/>
              </a:rPr>
              <a:t>= newAddress;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900" b="1">
              <a:solidFill>
                <a:srgbClr val="00008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Abstraktní třída</a:t>
            </a:r>
            <a:endParaRPr sz="2400"/>
          </a:p>
        </p:txBody>
      </p:sp>
      <p:sp>
        <p:nvSpPr>
          <p:cNvPr id="241" name="Google Shape;24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42" name="Google Shape;242;p35"/>
          <p:cNvSpPr txBox="1"/>
          <p:nvPr/>
        </p:nvSpPr>
        <p:spPr>
          <a:xfrm>
            <a:off x="304700" y="821950"/>
            <a:ext cx="2765467" cy="398280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42729"/>
                </a:solidFill>
                <a:latin typeface="Proxima Nova"/>
                <a:ea typeface="Proxima Nova"/>
                <a:cs typeface="Proxima Nova"/>
                <a:sym typeface="Proxima Nova"/>
              </a:rPr>
              <a:t>Abstraktní třída je taková, kterou </a:t>
            </a:r>
            <a:r>
              <a:rPr lang="en" b="1">
                <a:solidFill>
                  <a:srgbClr val="242729"/>
                </a:solidFill>
                <a:latin typeface="Proxima Nova"/>
                <a:ea typeface="Proxima Nova"/>
                <a:cs typeface="Proxima Nova"/>
                <a:sym typeface="Proxima Nova"/>
              </a:rPr>
              <a:t>nelze instanciovat (nelze od ní vytvořit objekt)</a:t>
            </a:r>
            <a:endParaRPr b="1">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r>
              <a:rPr lang="en">
                <a:solidFill>
                  <a:srgbClr val="242729"/>
                </a:solidFill>
                <a:latin typeface="Proxima Nova"/>
                <a:ea typeface="Proxima Nova"/>
                <a:cs typeface="Proxima Nova"/>
                <a:sym typeface="Proxima Nova"/>
              </a:rPr>
              <a:t>Uvnitř abstraktní třídy jsou implementované metody, které pak přebírají potomci této abstraktní třídy</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r>
              <a:rPr lang="en">
                <a:solidFill>
                  <a:srgbClr val="242729"/>
                </a:solidFill>
                <a:latin typeface="Proxima Nova"/>
                <a:ea typeface="Proxima Nova"/>
                <a:cs typeface="Proxima Nova"/>
                <a:sym typeface="Proxima Nova"/>
              </a:rPr>
              <a:t>Uvnitř abstraktní třídy mohu definovat abstraktní metody, které nemají implementaci. Tedy jako bych definoval rozhraní, které pak musí implementovat potomci této abstraktní třídy</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endParaRPr sz="1200">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endParaRPr sz="1200">
              <a:solidFill>
                <a:srgbClr val="242729"/>
              </a:solidFill>
              <a:latin typeface="Proxima Nova"/>
              <a:ea typeface="Proxima Nova"/>
              <a:cs typeface="Proxima Nova"/>
              <a:sym typeface="Proxima Nova"/>
            </a:endParaRPr>
          </a:p>
        </p:txBody>
      </p:sp>
      <p:sp>
        <p:nvSpPr>
          <p:cNvPr id="243" name="Google Shape;243;p35"/>
          <p:cNvSpPr txBox="1"/>
          <p:nvPr/>
        </p:nvSpPr>
        <p:spPr>
          <a:xfrm>
            <a:off x="3197629" y="232756"/>
            <a:ext cx="5946421" cy="4751294"/>
          </a:xfrm>
          <a:prstGeom prst="rect">
            <a:avLst/>
          </a:prstGeom>
          <a:solidFill>
            <a:srgbClr val="B7B7B7"/>
          </a:solidFill>
          <a:ln>
            <a:noFill/>
          </a:ln>
        </p:spPr>
        <p:txBody>
          <a:bodyPr spcFirstLastPara="1" wrap="square" lIns="91425" tIns="91425" rIns="91425" bIns="91425" anchor="t" anchorCtr="0">
            <a:noAutofit/>
          </a:bodyPr>
          <a:lstStyle/>
          <a:p>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abstract</a:t>
            </a:r>
            <a:r>
              <a:rPr lang="cs-CZ" sz="1000">
                <a:latin typeface="Consolas" panose="020B0609020204030204" pitchFamily="49" charset="0"/>
              </a:rPr>
              <a:t> </a:t>
            </a:r>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AbstractEmployee</a:t>
            </a:r>
            <a:endParaRPr lang="cs-CZ" sz="1000">
              <a:latin typeface="Consolas" panose="020B0609020204030204" pitchFamily="49" charset="0"/>
            </a:endParaRPr>
          </a:p>
          <a:p>
            <a:r>
              <a:rPr lang="cs-CZ" sz="1000">
                <a:latin typeface="Consolas" panose="020B0609020204030204" pitchFamily="49" charset="0"/>
              </a:rPr>
              <a:t>    {</a:t>
            </a:r>
          </a:p>
          <a:p>
            <a:r>
              <a:rPr lang="cs-CZ" sz="1000">
                <a:latin typeface="Consolas" panose="020B0609020204030204" pitchFamily="49" charset="0"/>
              </a:rPr>
              <a:t>        </a:t>
            </a:r>
            <a:r>
              <a:rPr lang="cs-CZ" sz="1000" err="1">
                <a:solidFill>
                  <a:srgbClr val="0000FF"/>
                </a:solidFill>
                <a:latin typeface="Consolas" panose="020B0609020204030204" pitchFamily="49" charset="0"/>
              </a:rPr>
              <a:t>private</a:t>
            </a:r>
            <a:r>
              <a:rPr lang="cs-CZ" sz="1000">
                <a:latin typeface="Consolas" panose="020B0609020204030204" pitchFamily="49" charset="0"/>
              </a:rPr>
              <a:t> </a:t>
            </a:r>
            <a:r>
              <a:rPr lang="cs-CZ" sz="1000" err="1">
                <a:latin typeface="Consolas" panose="020B0609020204030204" pitchFamily="49" charset="0"/>
              </a:rPr>
              <a:t>String</a:t>
            </a:r>
            <a:r>
              <a:rPr lang="cs-CZ" sz="1000">
                <a:latin typeface="Consolas" panose="020B0609020204030204" pitchFamily="49" charset="0"/>
              </a:rPr>
              <a:t> </a:t>
            </a:r>
            <a:r>
              <a:rPr lang="cs-CZ" sz="1000" err="1">
                <a:latin typeface="Consolas" panose="020B0609020204030204" pitchFamily="49" charset="0"/>
              </a:rPr>
              <a:t>name</a:t>
            </a:r>
            <a:r>
              <a:rPr lang="cs-CZ" sz="1000">
                <a:latin typeface="Consolas" panose="020B0609020204030204" pitchFamily="49" charset="0"/>
              </a:rPr>
              <a:t>;</a:t>
            </a:r>
          </a:p>
          <a:p>
            <a:r>
              <a:rPr lang="cs-CZ" sz="1000">
                <a:latin typeface="Consolas" panose="020B0609020204030204" pitchFamily="49" charset="0"/>
              </a:rPr>
              <a:t>        </a:t>
            </a:r>
            <a:r>
              <a:rPr lang="cs-CZ" sz="1000" err="1">
                <a:solidFill>
                  <a:srgbClr val="0000FF"/>
                </a:solidFill>
                <a:latin typeface="Consolas" panose="020B0609020204030204" pitchFamily="49" charset="0"/>
              </a:rPr>
              <a:t>private</a:t>
            </a:r>
            <a:r>
              <a:rPr lang="cs-CZ" sz="1000">
                <a:latin typeface="Consolas" panose="020B0609020204030204" pitchFamily="49" charset="0"/>
              </a:rPr>
              <a:t> </a:t>
            </a:r>
            <a:r>
              <a:rPr lang="cs-CZ" sz="1000" err="1">
                <a:latin typeface="Consolas" panose="020B0609020204030204" pitchFamily="49" charset="0"/>
              </a:rPr>
              <a:t>String</a:t>
            </a:r>
            <a:r>
              <a:rPr lang="cs-CZ" sz="1000">
                <a:latin typeface="Consolas" panose="020B0609020204030204" pitchFamily="49" charset="0"/>
              </a:rPr>
              <a:t> </a:t>
            </a:r>
            <a:r>
              <a:rPr lang="cs-CZ" sz="1000" err="1">
                <a:latin typeface="Consolas" panose="020B0609020204030204" pitchFamily="49" charset="0"/>
              </a:rPr>
              <a:t>address</a:t>
            </a:r>
            <a:r>
              <a:rPr lang="cs-CZ" sz="1000">
                <a:latin typeface="Consolas" panose="020B0609020204030204" pitchFamily="49" charset="0"/>
              </a:rPr>
              <a:t>;</a:t>
            </a:r>
          </a:p>
          <a:p>
            <a:r>
              <a:rPr lang="cs-CZ" sz="1000">
                <a:latin typeface="Consolas" panose="020B0609020204030204" pitchFamily="49" charset="0"/>
              </a:rPr>
              <a:t>        </a:t>
            </a:r>
            <a:r>
              <a:rPr lang="cs-CZ" sz="1000" err="1">
                <a:solidFill>
                  <a:srgbClr val="0000FF"/>
                </a:solidFill>
                <a:latin typeface="Consolas" panose="020B0609020204030204" pitchFamily="49" charset="0"/>
              </a:rPr>
              <a:t>private</a:t>
            </a:r>
            <a:r>
              <a:rPr lang="cs-CZ" sz="1000">
                <a:latin typeface="Consolas" panose="020B0609020204030204" pitchFamily="49" charset="0"/>
              </a:rPr>
              <a:t> </a:t>
            </a:r>
            <a:r>
              <a:rPr lang="cs-CZ" sz="1000" err="1">
                <a:solidFill>
                  <a:srgbClr val="0000FF"/>
                </a:solidFill>
                <a:latin typeface="Consolas" panose="020B0609020204030204" pitchFamily="49" charset="0"/>
              </a:rPr>
              <a:t>int</a:t>
            </a:r>
            <a:r>
              <a:rPr lang="cs-CZ" sz="1000">
                <a:latin typeface="Consolas" panose="020B0609020204030204" pitchFamily="49" charset="0"/>
              </a:rPr>
              <a:t> </a:t>
            </a:r>
            <a:r>
              <a:rPr lang="cs-CZ" sz="1000" err="1">
                <a:latin typeface="Consolas" panose="020B0609020204030204" pitchFamily="49" charset="0"/>
              </a:rPr>
              <a:t>number</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abstract</a:t>
            </a:r>
            <a:r>
              <a:rPr lang="cs-CZ" sz="1000">
                <a:latin typeface="Consolas" panose="020B0609020204030204" pitchFamily="49" charset="0"/>
              </a:rPr>
              <a:t> </a:t>
            </a:r>
            <a:r>
              <a:rPr lang="cs-CZ" sz="1000">
                <a:solidFill>
                  <a:srgbClr val="0000FF"/>
                </a:solidFill>
                <a:latin typeface="Consolas" panose="020B0609020204030204" pitchFamily="49" charset="0"/>
              </a:rPr>
              <a:t>double</a:t>
            </a:r>
            <a:r>
              <a:rPr lang="cs-CZ" sz="1000">
                <a:latin typeface="Consolas" panose="020B0609020204030204" pitchFamily="49" charset="0"/>
              </a:rPr>
              <a:t> </a:t>
            </a:r>
            <a:r>
              <a:rPr lang="cs-CZ" sz="1000" err="1">
                <a:latin typeface="Consolas" panose="020B0609020204030204" pitchFamily="49" charset="0"/>
              </a:rPr>
              <a:t>computePay</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abstract</a:t>
            </a:r>
            <a:r>
              <a:rPr lang="cs-CZ" sz="1000">
                <a:latin typeface="Consolas" panose="020B0609020204030204" pitchFamily="49" charset="0"/>
              </a:rPr>
              <a:t> </a:t>
            </a:r>
            <a:r>
              <a:rPr lang="cs-CZ" sz="1000" err="1">
                <a:solidFill>
                  <a:srgbClr val="0000FF"/>
                </a:solidFill>
                <a:latin typeface="Consolas" panose="020B0609020204030204" pitchFamily="49" charset="0"/>
              </a:rPr>
              <a:t>int</a:t>
            </a:r>
            <a:r>
              <a:rPr lang="cs-CZ" sz="1000">
                <a:latin typeface="Consolas" panose="020B0609020204030204" pitchFamily="49" charset="0"/>
              </a:rPr>
              <a:t> </a:t>
            </a:r>
            <a:r>
              <a:rPr lang="cs-CZ" sz="1000" err="1">
                <a:latin typeface="Consolas" panose="020B0609020204030204" pitchFamily="49" charset="0"/>
              </a:rPr>
              <a:t>getNumber</a:t>
            </a:r>
            <a:r>
              <a:rPr lang="cs-CZ" sz="1000">
                <a:latin typeface="Consolas" panose="020B0609020204030204" pitchFamily="49" charset="0"/>
              </a:rPr>
              <a:t>();</a:t>
            </a:r>
          </a:p>
          <a:p>
            <a:r>
              <a:rPr lang="en-US" sz="1000">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AbstractEmployee</a:t>
            </a:r>
            <a:r>
              <a:rPr lang="en-US" sz="1000">
                <a:latin typeface="Consolas" panose="020B0609020204030204" pitchFamily="49" charset="0"/>
              </a:rPr>
              <a:t>(String name, String address, </a:t>
            </a:r>
            <a:r>
              <a:rPr lang="en-US" sz="1000">
                <a:solidFill>
                  <a:srgbClr val="0000FF"/>
                </a:solidFill>
                <a:latin typeface="Consolas" panose="020B0609020204030204" pitchFamily="49" charset="0"/>
              </a:rPr>
              <a:t>int</a:t>
            </a:r>
            <a:r>
              <a:rPr lang="en-US" sz="1000">
                <a:latin typeface="Consolas" panose="020B0609020204030204" pitchFamily="49" charset="0"/>
              </a:rPr>
              <a:t> number)</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this</a:t>
            </a:r>
            <a:r>
              <a:rPr lang="cs-CZ" sz="1000">
                <a:latin typeface="Consolas" panose="020B0609020204030204" pitchFamily="49" charset="0"/>
              </a:rPr>
              <a:t>.name = </a:t>
            </a:r>
            <a:r>
              <a:rPr lang="cs-CZ" sz="1000" err="1">
                <a:latin typeface="Consolas" panose="020B0609020204030204" pitchFamily="49" charset="0"/>
              </a:rPr>
              <a:t>name</a:t>
            </a:r>
            <a:r>
              <a:rPr lang="cs-CZ" sz="1000">
                <a:latin typeface="Consolas" panose="020B0609020204030204" pitchFamily="49" charset="0"/>
              </a:rPr>
              <a:t>;</a:t>
            </a:r>
          </a:p>
          <a:p>
            <a:r>
              <a:rPr lang="cs-CZ" sz="1000">
                <a:latin typeface="Consolas" panose="020B0609020204030204" pitchFamily="49" charset="0"/>
              </a:rPr>
              <a:t>            </a:t>
            </a:r>
            <a:r>
              <a:rPr lang="cs-CZ" sz="1000" err="1">
                <a:solidFill>
                  <a:srgbClr val="0000FF"/>
                </a:solidFill>
                <a:latin typeface="Consolas" panose="020B0609020204030204" pitchFamily="49" charset="0"/>
              </a:rPr>
              <a:t>this</a:t>
            </a:r>
            <a:r>
              <a:rPr lang="cs-CZ" sz="1000" err="1">
                <a:latin typeface="Consolas" panose="020B0609020204030204" pitchFamily="49" charset="0"/>
              </a:rPr>
              <a:t>.address</a:t>
            </a:r>
            <a:r>
              <a:rPr lang="cs-CZ" sz="1000">
                <a:latin typeface="Consolas" panose="020B0609020204030204" pitchFamily="49" charset="0"/>
              </a:rPr>
              <a:t> = </a:t>
            </a:r>
            <a:r>
              <a:rPr lang="cs-CZ" sz="1000" err="1">
                <a:latin typeface="Consolas" panose="020B0609020204030204" pitchFamily="49" charset="0"/>
              </a:rPr>
              <a:t>address</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a:t>
            </a:r>
            <a:r>
              <a:rPr lang="cs-CZ" sz="1000" err="1">
                <a:latin typeface="Consolas" panose="020B0609020204030204" pitchFamily="49" charset="0"/>
              </a:rPr>
              <a:t>mailCheck</a:t>
            </a:r>
            <a:r>
              <a:rPr lang="cs-CZ" sz="1000">
                <a:latin typeface="Consolas" panose="020B0609020204030204" pitchFamily="49" charset="0"/>
              </a:rPr>
              <a:t>()</a:t>
            </a:r>
          </a:p>
          <a:p>
            <a:r>
              <a:rPr lang="cs-CZ" sz="1000">
                <a:latin typeface="Consolas" panose="020B0609020204030204" pitchFamily="49" charset="0"/>
              </a:rPr>
              <a:t>        {</a:t>
            </a:r>
          </a:p>
          <a:p>
            <a:r>
              <a:rPr lang="en-US" sz="1000">
                <a:latin typeface="Consolas" panose="020B0609020204030204" pitchFamily="49" charset="0"/>
              </a:rPr>
              <a:t>            </a:t>
            </a:r>
            <a:r>
              <a:rPr lang="en-US" sz="1000" err="1">
                <a:latin typeface="Consolas" panose="020B0609020204030204" pitchFamily="49" charset="0"/>
              </a:rPr>
              <a:t>Console.WriteLine</a:t>
            </a:r>
            <a:r>
              <a:rPr lang="en-US" sz="1000">
                <a:latin typeface="Consolas" panose="020B0609020204030204" pitchFamily="49" charset="0"/>
              </a:rPr>
              <a:t>(</a:t>
            </a:r>
            <a:r>
              <a:rPr lang="en-US" sz="1000">
                <a:solidFill>
                  <a:srgbClr val="A31515"/>
                </a:solidFill>
                <a:latin typeface="Consolas" panose="020B0609020204030204" pitchFamily="49" charset="0"/>
              </a:rPr>
              <a:t>"Mailing check to"</a:t>
            </a:r>
            <a:r>
              <a:rPr lang="en-US" sz="1000">
                <a:latin typeface="Consolas" panose="020B0609020204030204" pitchFamily="49" charset="0"/>
              </a:rPr>
              <a:t> + </a:t>
            </a:r>
            <a:r>
              <a:rPr lang="en-US" sz="1000">
                <a:solidFill>
                  <a:srgbClr val="0000FF"/>
                </a:solidFill>
                <a:latin typeface="Consolas" panose="020B0609020204030204" pitchFamily="49" charset="0"/>
              </a:rPr>
              <a:t>this</a:t>
            </a:r>
            <a:r>
              <a:rPr lang="en-US" sz="1000">
                <a:latin typeface="Consolas" panose="020B0609020204030204" pitchFamily="49" charset="0"/>
              </a:rPr>
              <a:t>.name + </a:t>
            </a:r>
            <a:r>
              <a:rPr lang="en-US" sz="1000">
                <a:solidFill>
                  <a:srgbClr val="A31515"/>
                </a:solidFill>
                <a:latin typeface="Consolas" panose="020B0609020204030204" pitchFamily="49" charset="0"/>
              </a:rPr>
              <a:t>" "</a:t>
            </a:r>
            <a:r>
              <a:rPr lang="en-US" sz="1000">
                <a:latin typeface="Consolas" panose="020B0609020204030204" pitchFamily="49" charset="0"/>
              </a:rPr>
              <a:t> + </a:t>
            </a:r>
            <a:r>
              <a:rPr lang="en-US" sz="1000" err="1">
                <a:solidFill>
                  <a:srgbClr val="0000FF"/>
                </a:solidFill>
                <a:latin typeface="Consolas" panose="020B0609020204030204" pitchFamily="49" charset="0"/>
              </a:rPr>
              <a:t>this</a:t>
            </a:r>
            <a:r>
              <a:rPr lang="en-US" sz="1000" err="1">
                <a:latin typeface="Consolas" panose="020B0609020204030204" pitchFamily="49" charset="0"/>
              </a:rPr>
              <a:t>.address</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latin typeface="Consolas" panose="020B0609020204030204" pitchFamily="49" charset="0"/>
              </a:rPr>
              <a:t>String</a:t>
            </a:r>
            <a:r>
              <a:rPr lang="cs-CZ" sz="1000">
                <a:latin typeface="Consolas" panose="020B0609020204030204" pitchFamily="49" charset="0"/>
              </a:rPr>
              <a:t> </a:t>
            </a:r>
            <a:r>
              <a:rPr lang="cs-CZ" sz="1000" err="1">
                <a:latin typeface="Consolas" panose="020B0609020204030204" pitchFamily="49" charset="0"/>
              </a:rPr>
              <a:t>getName</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name</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latin typeface="Consolas" panose="020B0609020204030204" pitchFamily="49" charset="0"/>
              </a:rPr>
              <a:t>String</a:t>
            </a:r>
            <a:r>
              <a:rPr lang="cs-CZ" sz="1000">
                <a:latin typeface="Consolas" panose="020B0609020204030204" pitchFamily="49" charset="0"/>
              </a:rPr>
              <a:t> </a:t>
            </a:r>
            <a:r>
              <a:rPr lang="cs-CZ" sz="1000" err="1">
                <a:latin typeface="Consolas" panose="020B0609020204030204" pitchFamily="49" charset="0"/>
              </a:rPr>
              <a:t>getAddress</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address</a:t>
            </a:r>
            <a:r>
              <a:rPr lang="cs-CZ" sz="1000">
                <a:latin typeface="Consolas" panose="020B0609020204030204" pitchFamily="49" charset="0"/>
              </a:rPr>
              <a:t>;</a:t>
            </a:r>
          </a:p>
          <a:p>
            <a:r>
              <a:rPr lang="cs-CZ" sz="1000">
                <a:latin typeface="Consolas" panose="020B0609020204030204" pitchFamily="49" charset="0"/>
              </a:rPr>
              <a:t>        }</a:t>
            </a:r>
          </a:p>
          <a:p>
            <a:r>
              <a:rPr lang="en-US" sz="1000">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a:solidFill>
                  <a:srgbClr val="0000FF"/>
                </a:solidFill>
                <a:latin typeface="Consolas" panose="020B0609020204030204" pitchFamily="49" charset="0"/>
              </a:rPr>
              <a:t>void</a:t>
            </a:r>
            <a:r>
              <a:rPr lang="en-US" sz="1000">
                <a:latin typeface="Consolas" panose="020B0609020204030204" pitchFamily="49" charset="0"/>
              </a:rPr>
              <a:t> </a:t>
            </a:r>
            <a:r>
              <a:rPr lang="en-US" sz="1000" err="1">
                <a:latin typeface="Consolas" panose="020B0609020204030204" pitchFamily="49" charset="0"/>
              </a:rPr>
              <a:t>setAddress</a:t>
            </a:r>
            <a:r>
              <a:rPr lang="en-US" sz="1000">
                <a:latin typeface="Consolas" panose="020B0609020204030204" pitchFamily="49" charset="0"/>
              </a:rPr>
              <a:t>(String </a:t>
            </a:r>
            <a:r>
              <a:rPr lang="en-US" sz="1000" err="1">
                <a:latin typeface="Consolas" panose="020B0609020204030204" pitchFamily="49" charset="0"/>
              </a:rPr>
              <a:t>newAddress</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err="1">
                <a:latin typeface="Consolas" panose="020B0609020204030204" pitchFamily="49" charset="0"/>
              </a:rPr>
              <a:t>address</a:t>
            </a:r>
            <a:r>
              <a:rPr lang="cs-CZ" sz="1000">
                <a:latin typeface="Consolas" panose="020B0609020204030204" pitchFamily="49" charset="0"/>
              </a:rPr>
              <a:t> = </a:t>
            </a:r>
            <a:r>
              <a:rPr lang="cs-CZ" sz="1000" err="1">
                <a:latin typeface="Consolas" panose="020B0609020204030204" pitchFamily="49" charset="0"/>
              </a:rPr>
              <a:t>newAddress</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p>
          <a:p>
            <a:pPr marL="0" lvl="0" indent="0" algn="l" rtl="0">
              <a:lnSpc>
                <a:spcPct val="115000"/>
              </a:lnSpc>
              <a:spcBef>
                <a:spcPts val="0"/>
              </a:spcBef>
              <a:spcAft>
                <a:spcPts val="0"/>
              </a:spcAft>
              <a:buNone/>
            </a:pPr>
            <a:endParaRPr sz="900" b="1">
              <a:solidFill>
                <a:srgbClr val="000080"/>
              </a:solidFill>
              <a:latin typeface="Proxima Nova"/>
              <a:ea typeface="Proxima Nova"/>
              <a:cs typeface="Proxima Nova"/>
              <a:sym typeface="Proxima Nova"/>
            </a:endParaRPr>
          </a:p>
        </p:txBody>
      </p:sp>
    </p:spTree>
    <p:extLst>
      <p:ext uri="{BB962C8B-B14F-4D97-AF65-F5344CB8AC3E}">
        <p14:creationId xmlns:p14="http://schemas.microsoft.com/office/powerpoint/2010/main" val="388441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Rozdíl mezi abstraktní třídou a interface</a:t>
            </a:r>
            <a:endParaRPr sz="2400"/>
          </a:p>
          <a:p>
            <a:pPr marL="0" lvl="0" indent="0" algn="l" rtl="0">
              <a:spcBef>
                <a:spcPts val="0"/>
              </a:spcBef>
              <a:spcAft>
                <a:spcPts val="0"/>
              </a:spcAft>
              <a:buNone/>
            </a:pPr>
            <a:endParaRPr sz="2400"/>
          </a:p>
        </p:txBody>
      </p:sp>
      <p:pic>
        <p:nvPicPr>
          <p:cNvPr id="249" name="Google Shape;249;p3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50" name="Google Shape;250;p3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51" name="Google Shape;251;p3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52" name="Google Shape;25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53" name="Google Shape;253;p36"/>
          <p:cNvSpPr txBox="1"/>
          <p:nvPr/>
        </p:nvSpPr>
        <p:spPr>
          <a:xfrm>
            <a:off x="304800" y="771000"/>
            <a:ext cx="8167800" cy="861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729"/>
                </a:solidFill>
                <a:latin typeface="Proxima Nova"/>
                <a:ea typeface="Proxima Nova"/>
                <a:cs typeface="Proxima Nova"/>
                <a:sym typeface="Proxima Nova"/>
              </a:rPr>
              <a:t>Interface - všechny proměnné jsou automaticky </a:t>
            </a:r>
            <a:r>
              <a:rPr lang="en" i="1">
                <a:solidFill>
                  <a:srgbClr val="242729"/>
                </a:solidFill>
                <a:latin typeface="Proxima Nova"/>
                <a:ea typeface="Proxima Nova"/>
                <a:cs typeface="Proxima Nova"/>
                <a:sym typeface="Proxima Nova"/>
              </a:rPr>
              <a:t>public static final</a:t>
            </a:r>
            <a:r>
              <a:rPr lang="en">
                <a:solidFill>
                  <a:srgbClr val="242729"/>
                </a:solidFill>
                <a:latin typeface="Proxima Nova"/>
                <a:ea typeface="Proxima Nova"/>
                <a:cs typeface="Proxima Nova"/>
                <a:sym typeface="Proxima Nova"/>
              </a:rPr>
              <a:t> a metody </a:t>
            </a:r>
            <a:r>
              <a:rPr lang="en" i="1">
                <a:solidFill>
                  <a:srgbClr val="242729"/>
                </a:solidFill>
                <a:latin typeface="Proxima Nova"/>
                <a:ea typeface="Proxima Nova"/>
                <a:cs typeface="Proxima Nova"/>
                <a:sym typeface="Proxima Nova"/>
              </a:rPr>
              <a:t>public</a:t>
            </a:r>
            <a:r>
              <a:rPr lang="en">
                <a:solidFill>
                  <a:srgbClr val="242729"/>
                </a:solidFill>
                <a:latin typeface="Proxima Nova"/>
                <a:ea typeface="Proxima Nova"/>
                <a:cs typeface="Proxima Nova"/>
                <a:sym typeface="Proxima Nova"/>
              </a:rPr>
              <a:t>.</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r>
              <a:rPr lang="en">
                <a:solidFill>
                  <a:srgbClr val="242729"/>
                </a:solidFill>
                <a:latin typeface="Proxima Nova"/>
                <a:ea typeface="Proxima Nova"/>
                <a:cs typeface="Proxima Nova"/>
                <a:sym typeface="Proxima Nova"/>
              </a:rPr>
              <a:t>Abstraktní třída - lze definovat také proměnné, které nejsou </a:t>
            </a:r>
            <a:r>
              <a:rPr lang="en" i="1">
                <a:solidFill>
                  <a:srgbClr val="242729"/>
                </a:solidFill>
                <a:latin typeface="Proxima Nova"/>
                <a:ea typeface="Proxima Nova"/>
                <a:cs typeface="Proxima Nova"/>
                <a:sym typeface="Proxima Nova"/>
              </a:rPr>
              <a:t>static</a:t>
            </a:r>
            <a:r>
              <a:rPr lang="en">
                <a:solidFill>
                  <a:srgbClr val="242729"/>
                </a:solidFill>
                <a:latin typeface="Proxima Nova"/>
                <a:ea typeface="Proxima Nova"/>
                <a:cs typeface="Proxima Nova"/>
                <a:sym typeface="Proxima Nova"/>
              </a:rPr>
              <a:t> a </a:t>
            </a:r>
            <a:r>
              <a:rPr lang="en" i="1">
                <a:solidFill>
                  <a:srgbClr val="242729"/>
                </a:solidFill>
                <a:latin typeface="Proxima Nova"/>
                <a:ea typeface="Proxima Nova"/>
                <a:cs typeface="Proxima Nova"/>
                <a:sym typeface="Proxima Nova"/>
              </a:rPr>
              <a:t>final</a:t>
            </a:r>
            <a:r>
              <a:rPr lang="en">
                <a:solidFill>
                  <a:srgbClr val="242729"/>
                </a:solidFill>
                <a:latin typeface="Proxima Nova"/>
                <a:ea typeface="Proxima Nova"/>
                <a:cs typeface="Proxima Nova"/>
                <a:sym typeface="Proxima Nova"/>
              </a:rPr>
              <a:t> a metody mohou být </a:t>
            </a:r>
            <a:r>
              <a:rPr lang="en" i="1">
                <a:solidFill>
                  <a:srgbClr val="242729"/>
                </a:solidFill>
                <a:latin typeface="Proxima Nova"/>
                <a:ea typeface="Proxima Nova"/>
                <a:cs typeface="Proxima Nova"/>
                <a:sym typeface="Proxima Nova"/>
              </a:rPr>
              <a:t>public, protected, private</a:t>
            </a:r>
            <a:endParaRPr i="1">
              <a:solidFill>
                <a:srgbClr val="242729"/>
              </a:solidFill>
              <a:latin typeface="Proxima Nova"/>
              <a:ea typeface="Proxima Nova"/>
              <a:cs typeface="Proxima Nova"/>
              <a:sym typeface="Proxima Nova"/>
            </a:endParaRPr>
          </a:p>
        </p:txBody>
      </p:sp>
      <p:sp>
        <p:nvSpPr>
          <p:cNvPr id="254" name="Google Shape;254;p36"/>
          <p:cNvSpPr txBox="1"/>
          <p:nvPr/>
        </p:nvSpPr>
        <p:spPr>
          <a:xfrm>
            <a:off x="381675" y="1719600"/>
            <a:ext cx="8167800" cy="333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rgbClr val="242729"/>
                </a:solidFill>
                <a:highlight>
                  <a:srgbClr val="FFFFFF"/>
                </a:highlight>
                <a:latin typeface="Proxima Nova"/>
                <a:ea typeface="Proxima Nova"/>
                <a:cs typeface="Proxima Nova"/>
                <a:sym typeface="Proxima Nova"/>
              </a:rPr>
              <a:t>Abstraktní třídu použiji, jestliže</a:t>
            </a:r>
            <a:r>
              <a:rPr lang="en" b="1">
                <a:solidFill>
                  <a:srgbClr val="242729"/>
                </a:solidFill>
                <a:highlight>
                  <a:srgbClr val="FFFFFF"/>
                </a:highlight>
                <a:latin typeface="Proxima Nova"/>
                <a:ea typeface="Proxima Nova"/>
                <a:cs typeface="Proxima Nova"/>
                <a:sym typeface="Proxima Nova"/>
              </a:rPr>
              <a:t>:</a:t>
            </a:r>
            <a:endParaRPr b="1">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110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Chci sdílet kód mezi více třídami a neexistuje “neabstraktní” předek těchto tříd</a:t>
            </a:r>
            <a:endParaRPr>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Třídy jsou mezi sebou úzce spjaté  - sdílí mezi sebou mnoho proměnných a metod </a:t>
            </a:r>
            <a:endParaRPr>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Potřebujeme předepsat i metody, které neslouží k vnější komunikaci s objektem, tedy </a:t>
            </a:r>
            <a:r>
              <a:rPr lang="en" i="1">
                <a:solidFill>
                  <a:srgbClr val="242729"/>
                </a:solidFill>
                <a:highlight>
                  <a:srgbClr val="FFFFFF"/>
                </a:highlight>
                <a:latin typeface="Proxima Nova"/>
                <a:ea typeface="Proxima Nova"/>
                <a:cs typeface="Proxima Nova"/>
                <a:sym typeface="Proxima Nova"/>
              </a:rPr>
              <a:t>private</a:t>
            </a:r>
            <a:r>
              <a:rPr lang="en">
                <a:solidFill>
                  <a:srgbClr val="242729"/>
                </a:solidFill>
                <a:highlight>
                  <a:srgbClr val="FFFFFF"/>
                </a:highlight>
                <a:latin typeface="Proxima Nova"/>
                <a:ea typeface="Proxima Nova"/>
                <a:cs typeface="Proxima Nova"/>
                <a:sym typeface="Proxima Nova"/>
              </a:rPr>
              <a:t> a </a:t>
            </a:r>
            <a:r>
              <a:rPr lang="en" i="1">
                <a:solidFill>
                  <a:srgbClr val="242729"/>
                </a:solidFill>
                <a:highlight>
                  <a:srgbClr val="FFFFFF"/>
                </a:highlight>
                <a:latin typeface="Proxima Nova"/>
                <a:ea typeface="Proxima Nova"/>
                <a:cs typeface="Proxima Nova"/>
                <a:sym typeface="Proxima Nova"/>
              </a:rPr>
              <a:t>protected</a:t>
            </a:r>
            <a:r>
              <a:rPr lang="en">
                <a:solidFill>
                  <a:srgbClr val="242729"/>
                </a:solidFill>
                <a:highlight>
                  <a:srgbClr val="FFFFFF"/>
                </a:highlight>
                <a:latin typeface="Proxima Nova"/>
                <a:ea typeface="Proxima Nova"/>
                <a:cs typeface="Proxima Nova"/>
                <a:sym typeface="Proxima Nova"/>
              </a:rPr>
              <a:t>.</a:t>
            </a:r>
            <a:endParaRPr>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Chci předefinovat proměnné, </a:t>
            </a:r>
            <a:r>
              <a:rPr lang="en">
                <a:solidFill>
                  <a:srgbClr val="242729"/>
                </a:solidFill>
                <a:latin typeface="Proxima Nova"/>
                <a:ea typeface="Proxima Nova"/>
                <a:cs typeface="Proxima Nova"/>
                <a:sym typeface="Proxima Nova"/>
              </a:rPr>
              <a:t>které nejsou </a:t>
            </a:r>
            <a:r>
              <a:rPr lang="en" i="1">
                <a:solidFill>
                  <a:srgbClr val="242729"/>
                </a:solidFill>
                <a:latin typeface="Proxima Nova"/>
                <a:ea typeface="Proxima Nova"/>
                <a:cs typeface="Proxima Nova"/>
                <a:sym typeface="Proxima Nova"/>
              </a:rPr>
              <a:t>static</a:t>
            </a:r>
            <a:r>
              <a:rPr lang="en">
                <a:solidFill>
                  <a:srgbClr val="242729"/>
                </a:solidFill>
                <a:latin typeface="Proxima Nova"/>
                <a:ea typeface="Proxima Nova"/>
                <a:cs typeface="Proxima Nova"/>
                <a:sym typeface="Proxima Nova"/>
              </a:rPr>
              <a:t> a </a:t>
            </a:r>
            <a:r>
              <a:rPr lang="en" i="1">
                <a:solidFill>
                  <a:srgbClr val="242729"/>
                </a:solidFill>
                <a:latin typeface="Proxima Nova"/>
                <a:ea typeface="Proxima Nova"/>
                <a:cs typeface="Proxima Nova"/>
                <a:sym typeface="Proxima Nova"/>
              </a:rPr>
              <a:t>final</a:t>
            </a:r>
            <a:r>
              <a:rPr lang="en">
                <a:solidFill>
                  <a:srgbClr val="242729"/>
                </a:solidFill>
                <a:highlight>
                  <a:srgbClr val="FFFFFF"/>
                </a:highlight>
                <a:latin typeface="Proxima Nova"/>
                <a:ea typeface="Proxima Nova"/>
                <a:cs typeface="Proxima Nova"/>
                <a:sym typeface="Proxima Nova"/>
              </a:rPr>
              <a:t>.</a:t>
            </a:r>
            <a:endParaRPr>
              <a:solidFill>
                <a:srgbClr val="242729"/>
              </a:solidFill>
              <a:highlight>
                <a:srgbClr val="FFFFFF"/>
              </a:highlight>
              <a:latin typeface="Proxima Nova"/>
              <a:ea typeface="Proxima Nova"/>
              <a:cs typeface="Proxima Nova"/>
              <a:sym typeface="Proxima Nova"/>
            </a:endParaRPr>
          </a:p>
          <a:p>
            <a:pPr marL="0" lvl="0" indent="0" algn="l" rtl="0">
              <a:lnSpc>
                <a:spcPct val="115000"/>
              </a:lnSpc>
              <a:spcBef>
                <a:spcPts val="1100"/>
              </a:spcBef>
              <a:spcAft>
                <a:spcPts val="0"/>
              </a:spcAft>
              <a:buNone/>
            </a:pPr>
            <a:r>
              <a:rPr lang="en" b="1" i="1">
                <a:solidFill>
                  <a:srgbClr val="242729"/>
                </a:solidFill>
                <a:highlight>
                  <a:schemeClr val="lt1"/>
                </a:highlight>
                <a:latin typeface="Proxima Nova"/>
                <a:ea typeface="Proxima Nova"/>
                <a:cs typeface="Proxima Nova"/>
                <a:sym typeface="Proxima Nova"/>
              </a:rPr>
              <a:t>Interface použiji, jestliže</a:t>
            </a:r>
            <a:r>
              <a:rPr lang="en" b="1">
                <a:solidFill>
                  <a:srgbClr val="242729"/>
                </a:solidFill>
                <a:highlight>
                  <a:schemeClr val="lt1"/>
                </a:highlight>
                <a:latin typeface="Proxima Nova"/>
                <a:ea typeface="Proxima Nova"/>
                <a:cs typeface="Proxima Nova"/>
                <a:sym typeface="Proxima Nova"/>
              </a:rPr>
              <a:t>:</a:t>
            </a:r>
            <a:endParaRPr b="1">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110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Vytvářím vnější rozhraní k objektům - vytvářím veřejné API ke své komponentě</a:t>
            </a:r>
            <a:endParaRPr>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Chci, aby i objekty z jiné class hierarchie implementovaly stejné rozhraní</a:t>
            </a:r>
            <a:endParaRPr>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0"/>
              </a:spcBef>
              <a:spcAft>
                <a:spcPts val="0"/>
              </a:spcAft>
              <a:buClr>
                <a:srgbClr val="242729"/>
              </a:buClr>
              <a:buSzPts val="1400"/>
              <a:buFont typeface="Proxima Nova"/>
              <a:buAutoNum type="arabicPeriod"/>
            </a:pPr>
            <a:r>
              <a:rPr lang="en">
                <a:solidFill>
                  <a:srgbClr val="242729"/>
                </a:solidFill>
                <a:highlight>
                  <a:srgbClr val="FFFFFF"/>
                </a:highlight>
                <a:latin typeface="Proxima Nova"/>
                <a:ea typeface="Proxima Nova"/>
                <a:cs typeface="Proxima Nova"/>
                <a:sym typeface="Proxima Nova"/>
              </a:rPr>
              <a:t>Předepisuju pouze metody a nikoliv jejich implementaci - mým cílem není, aby třídy sdílely implementaci</a:t>
            </a:r>
            <a:endParaRPr>
              <a:solidFill>
                <a:srgbClr val="242729"/>
              </a:solidFill>
              <a:highlight>
                <a:srgbClr val="FFFFFF"/>
              </a:highlight>
              <a:latin typeface="Proxima Nova"/>
              <a:ea typeface="Proxima Nova"/>
              <a:cs typeface="Proxima Nova"/>
              <a:sym typeface="Proxima Nova"/>
            </a:endParaRPr>
          </a:p>
          <a:p>
            <a:pPr marL="749300" lvl="0" indent="-317500" algn="l" rtl="0">
              <a:lnSpc>
                <a:spcPct val="115000"/>
              </a:lnSpc>
              <a:spcBef>
                <a:spcPts val="0"/>
              </a:spcBef>
              <a:spcAft>
                <a:spcPts val="0"/>
              </a:spcAft>
              <a:buClr>
                <a:srgbClr val="242729"/>
              </a:buClr>
              <a:buSzPts val="1400"/>
              <a:buAutoNum type="arabicPeriod"/>
            </a:pPr>
            <a:r>
              <a:rPr lang="en">
                <a:solidFill>
                  <a:srgbClr val="242729"/>
                </a:solidFill>
                <a:highlight>
                  <a:srgbClr val="FFFFFF"/>
                </a:highlight>
                <a:latin typeface="Proxima Nova"/>
                <a:ea typeface="Proxima Nova"/>
                <a:cs typeface="Proxima Nova"/>
                <a:sym typeface="Proxima Nova"/>
              </a:rPr>
              <a:t>Chci předepsat třídě, aby implementovala </a:t>
            </a:r>
            <a:r>
              <a:rPr lang="en" b="1">
                <a:solidFill>
                  <a:srgbClr val="242729"/>
                </a:solidFill>
                <a:highlight>
                  <a:srgbClr val="FFFFFF"/>
                </a:highlight>
                <a:latin typeface="Proxima Nova"/>
                <a:ea typeface="Proxima Nova"/>
                <a:cs typeface="Proxima Nova"/>
                <a:sym typeface="Proxima Nova"/>
              </a:rPr>
              <a:t>metody z více rozhraní</a:t>
            </a:r>
            <a:endParaRPr b="1">
              <a:solidFill>
                <a:srgbClr val="242729"/>
              </a:solidFill>
              <a:highlight>
                <a:srgbClr val="FFFFFF"/>
              </a:highlight>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Vztah mezi dvěma objekty</a:t>
            </a:r>
            <a:endParaRPr sz="2400"/>
          </a:p>
          <a:p>
            <a:pPr marL="0" lvl="0" indent="0" algn="l" rtl="0">
              <a:spcBef>
                <a:spcPts val="0"/>
              </a:spcBef>
              <a:spcAft>
                <a:spcPts val="0"/>
              </a:spcAft>
              <a:buNone/>
            </a:pPr>
            <a:endParaRPr sz="2400"/>
          </a:p>
        </p:txBody>
      </p:sp>
      <p:pic>
        <p:nvPicPr>
          <p:cNvPr id="260" name="Google Shape;260;p3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61" name="Google Shape;261;p3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62" name="Google Shape;262;p3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63" name="Google Shape;26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64" name="Google Shape;264;p37"/>
          <p:cNvSpPr/>
          <p:nvPr/>
        </p:nvSpPr>
        <p:spPr>
          <a:xfrm>
            <a:off x="757725" y="4720825"/>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37"/>
          <p:cNvPicPr preferRelativeResize="0"/>
          <p:nvPr/>
        </p:nvPicPr>
        <p:blipFill>
          <a:blip r:embed="rId4">
            <a:alphaModFix/>
          </a:blip>
          <a:stretch>
            <a:fillRect/>
          </a:stretch>
        </p:blipFill>
        <p:spPr>
          <a:xfrm>
            <a:off x="2992750" y="1335388"/>
            <a:ext cx="3983925" cy="2655950"/>
          </a:xfrm>
          <a:prstGeom prst="rect">
            <a:avLst/>
          </a:prstGeom>
          <a:noFill/>
          <a:ln>
            <a:noFill/>
          </a:ln>
        </p:spPr>
      </p:pic>
      <p:sp>
        <p:nvSpPr>
          <p:cNvPr id="269" name="Google Shape;269;p37"/>
          <p:cNvSpPr txBox="1"/>
          <p:nvPr/>
        </p:nvSpPr>
        <p:spPr>
          <a:xfrm>
            <a:off x="2167330" y="1437613"/>
            <a:ext cx="1952400" cy="2012400"/>
          </a:xfrm>
          <a:prstGeom prst="rect">
            <a:avLst/>
          </a:prstGeom>
          <a:noFill/>
          <a:ln>
            <a:noFill/>
          </a:ln>
        </p:spPr>
        <p:txBody>
          <a:bodyPr spcFirstLastPara="1" wrap="square" lIns="91425" tIns="91425" rIns="91425" bIns="91425" anchor="t" anchorCtr="0">
            <a:noAutofit/>
          </a:bodyPr>
          <a:lstStyle/>
          <a:p>
            <a:pPr marL="0" lvl="0" indent="0" algn="l" rtl="0">
              <a:lnSpc>
                <a:spcPct val="190000"/>
              </a:lnSpc>
              <a:spcBef>
                <a:spcPts val="0"/>
              </a:spcBef>
              <a:spcAft>
                <a:spcPts val="0"/>
              </a:spcAft>
              <a:buNone/>
            </a:pPr>
            <a:r>
              <a:rPr lang="en"/>
              <a:t>Asociace</a:t>
            </a:r>
            <a:endParaRPr/>
          </a:p>
          <a:p>
            <a:pPr marL="0" lvl="0" indent="0" algn="l" rtl="0">
              <a:lnSpc>
                <a:spcPct val="190000"/>
              </a:lnSpc>
              <a:spcBef>
                <a:spcPts val="0"/>
              </a:spcBef>
              <a:spcAft>
                <a:spcPts val="0"/>
              </a:spcAft>
              <a:buNone/>
            </a:pPr>
            <a:r>
              <a:rPr lang="en"/>
              <a:t>Dědičnost</a:t>
            </a:r>
            <a:endParaRPr/>
          </a:p>
          <a:p>
            <a:pPr marL="0" lvl="0" indent="0" algn="l" rtl="0">
              <a:lnSpc>
                <a:spcPct val="190000"/>
              </a:lnSpc>
              <a:spcBef>
                <a:spcPts val="0"/>
              </a:spcBef>
              <a:spcAft>
                <a:spcPts val="0"/>
              </a:spcAft>
              <a:buNone/>
            </a:pPr>
            <a:r>
              <a:rPr lang="en"/>
              <a:t>Realizace</a:t>
            </a:r>
            <a:endParaRPr/>
          </a:p>
          <a:p>
            <a:pPr marL="0" lvl="0" indent="0" algn="l" rtl="0">
              <a:lnSpc>
                <a:spcPct val="190000"/>
              </a:lnSpc>
              <a:spcBef>
                <a:spcPts val="0"/>
              </a:spcBef>
              <a:spcAft>
                <a:spcPts val="0"/>
              </a:spcAft>
              <a:buNone/>
            </a:pPr>
            <a:r>
              <a:rPr lang="en"/>
              <a:t>Závislost</a:t>
            </a:r>
            <a:endParaRPr/>
          </a:p>
          <a:p>
            <a:pPr marL="0" lvl="0" indent="0" algn="l" rtl="0">
              <a:lnSpc>
                <a:spcPct val="190000"/>
              </a:lnSpc>
              <a:spcBef>
                <a:spcPts val="0"/>
              </a:spcBef>
              <a:spcAft>
                <a:spcPts val="0"/>
              </a:spcAft>
              <a:buNone/>
            </a:pPr>
            <a:r>
              <a:rPr lang="en"/>
              <a:t>Agregace</a:t>
            </a:r>
            <a:endParaRPr/>
          </a:p>
          <a:p>
            <a:pPr marL="0" lvl="0" indent="0" algn="l" rtl="0">
              <a:lnSpc>
                <a:spcPct val="190000"/>
              </a:lnSpc>
              <a:spcBef>
                <a:spcPts val="0"/>
              </a:spcBef>
              <a:spcAft>
                <a:spcPts val="0"/>
              </a:spcAft>
              <a:buNone/>
            </a:pPr>
            <a:r>
              <a:rPr lang="en"/>
              <a:t>Kompozice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err="1"/>
              <a:t>Rozdíl</a:t>
            </a:r>
            <a:r>
              <a:rPr lang="en" sz="2400" dirty="0"/>
              <a:t> </a:t>
            </a:r>
            <a:r>
              <a:rPr lang="en" sz="2400" dirty="0" err="1"/>
              <a:t>mezi</a:t>
            </a:r>
            <a:r>
              <a:rPr lang="en" sz="2400" dirty="0"/>
              <a:t> </a:t>
            </a:r>
            <a:r>
              <a:rPr lang="en" sz="2400" dirty="0" err="1"/>
              <a:t>agregací</a:t>
            </a:r>
            <a:r>
              <a:rPr lang="en" sz="2400" dirty="0"/>
              <a:t>, </a:t>
            </a:r>
            <a:r>
              <a:rPr lang="en" sz="2400" dirty="0" err="1"/>
              <a:t>kompozicí</a:t>
            </a:r>
            <a:r>
              <a:rPr lang="en" sz="2400" dirty="0"/>
              <a:t> a </a:t>
            </a:r>
            <a:r>
              <a:rPr lang="en" sz="2400" dirty="0" err="1"/>
              <a:t>asociací</a:t>
            </a:r>
            <a:endParaRPr sz="2400" dirty="0"/>
          </a:p>
          <a:p>
            <a:pPr marL="0" lvl="0" indent="0" algn="l" rtl="0">
              <a:spcBef>
                <a:spcPts val="0"/>
              </a:spcBef>
              <a:spcAft>
                <a:spcPts val="0"/>
              </a:spcAft>
              <a:buNone/>
            </a:pPr>
            <a:endParaRPr sz="2400" dirty="0"/>
          </a:p>
        </p:txBody>
      </p:sp>
      <p:pic>
        <p:nvPicPr>
          <p:cNvPr id="275" name="Google Shape;275;p3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76" name="Google Shape;276;p3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77" name="Google Shape;277;p3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78" name="Google Shape;27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79" name="Google Shape;279;p38"/>
          <p:cNvSpPr/>
          <p:nvPr/>
        </p:nvSpPr>
        <p:spPr>
          <a:xfrm>
            <a:off x="757725" y="4720825"/>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txBox="1"/>
          <p:nvPr/>
        </p:nvSpPr>
        <p:spPr>
          <a:xfrm>
            <a:off x="88825" y="1243925"/>
            <a:ext cx="4485300" cy="3552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err="1">
                <a:latin typeface="Proxima Nova"/>
                <a:ea typeface="Proxima Nova"/>
                <a:cs typeface="Proxima Nova"/>
                <a:sym typeface="Proxima Nova"/>
              </a:rPr>
              <a:t>Liší</a:t>
            </a:r>
            <a:r>
              <a:rPr lang="en" dirty="0">
                <a:latin typeface="Proxima Nova"/>
                <a:ea typeface="Proxima Nova"/>
                <a:cs typeface="Proxima Nova"/>
                <a:sym typeface="Proxima Nova"/>
              </a:rPr>
              <a:t> se od </a:t>
            </a:r>
            <a:r>
              <a:rPr lang="en" dirty="0" err="1">
                <a:latin typeface="Proxima Nova"/>
                <a:ea typeface="Proxima Nova"/>
                <a:cs typeface="Proxima Nova"/>
                <a:sym typeface="Proxima Nova"/>
              </a:rPr>
              <a:t>sebe</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primárně</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sílou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vazby</a:t>
            </a:r>
            <a:endParaRPr dirty="0">
              <a:latin typeface="Proxima Nova"/>
              <a:ea typeface="Proxima Nova"/>
              <a:cs typeface="Proxima Nova"/>
              <a:sym typeface="Proxima Nova"/>
            </a:endParaRPr>
          </a:p>
          <a:p>
            <a:pPr marL="457200" lvl="0" indent="-317500" algn="l" rtl="0">
              <a:lnSpc>
                <a:spcPct val="115000"/>
              </a:lnSpc>
              <a:spcBef>
                <a:spcPts val="1500"/>
              </a:spcBef>
              <a:spcAft>
                <a:spcPts val="0"/>
              </a:spcAft>
              <a:buClr>
                <a:srgbClr val="000000"/>
              </a:buClr>
              <a:buSzPts val="1400"/>
              <a:buFont typeface="Proxima Nova"/>
              <a:buChar char="●"/>
            </a:pPr>
            <a:r>
              <a:rPr lang="en" b="1" i="1" dirty="0" err="1">
                <a:latin typeface="Proxima Nova"/>
                <a:ea typeface="Proxima Nova"/>
                <a:cs typeface="Proxima Nova"/>
                <a:sym typeface="Proxima Nova"/>
              </a:rPr>
              <a:t>Asociace</a:t>
            </a:r>
            <a:r>
              <a:rPr lang="en" dirty="0">
                <a:latin typeface="Proxima Nova"/>
                <a:ea typeface="Proxima Nova"/>
                <a:cs typeface="Proxima Nova"/>
                <a:sym typeface="Proxima Nova"/>
              </a:rPr>
              <a:t> - </a:t>
            </a:r>
            <a:r>
              <a:rPr lang="en" dirty="0" err="1">
                <a:latin typeface="Proxima Nova"/>
                <a:ea typeface="Proxima Nova"/>
                <a:cs typeface="Proxima Nova"/>
                <a:sym typeface="Proxima Nova"/>
              </a:rPr>
              <a:t>objekty</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mají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zcela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nezávislý</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životní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cyklus</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realizována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jako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proměnná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držící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referenci</a:t>
            </a:r>
            <a:r>
              <a:rPr lang="en" dirty="0">
                <a:latin typeface="Proxima Nova"/>
                <a:ea typeface="Proxima Nova"/>
                <a:cs typeface="Proxima Nova"/>
                <a:sym typeface="Proxima Nova"/>
              </a:rPr>
              <a:t> na </a:t>
            </a:r>
            <a:r>
              <a:rPr lang="en" dirty="0" err="1">
                <a:latin typeface="Proxima Nova"/>
                <a:ea typeface="Proxima Nova"/>
                <a:cs typeface="Proxima Nova"/>
                <a:sym typeface="Proxima Nova"/>
              </a:rPr>
              <a:t>instanci</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nebo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proměnná</a:t>
            </a:r>
            <a:r>
              <a:rPr lang="en" dirty="0">
                <a:latin typeface="Proxima Nova"/>
                <a:ea typeface="Proxima Nova"/>
                <a:cs typeface="Proxima Nova"/>
                <a:sym typeface="Proxima Nova"/>
              </a:rPr>
              <a:t> na </a:t>
            </a:r>
            <a:r>
              <a:rPr lang="en" dirty="0" err="1">
                <a:latin typeface="Proxima Nova"/>
                <a:ea typeface="Proxima Nova"/>
                <a:cs typeface="Proxima Nova"/>
                <a:sym typeface="Proxima Nova"/>
              </a:rPr>
              <a:t>vstupu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metody</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jakákoliv</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multiplicita</a:t>
            </a:r>
            <a:r>
              <a:rPr lang="en" dirty="0">
                <a:latin typeface="Proxima Nova"/>
                <a:ea typeface="Proxima Nova"/>
                <a:cs typeface="Proxima Nova"/>
                <a:sym typeface="Proxima Nova"/>
              </a:rPr>
              <a:t>.</a:t>
            </a:r>
            <a:endParaRPr b="1" i="1" dirty="0">
              <a:latin typeface="Proxima Nova"/>
              <a:ea typeface="Proxima Nova"/>
              <a:cs typeface="Proxima Nova"/>
              <a:sym typeface="Proxima Nova"/>
            </a:endParaRPr>
          </a:p>
          <a:p>
            <a:pPr marL="457200" lvl="0" indent="-317500">
              <a:lnSpc>
                <a:spcPct val="115000"/>
              </a:lnSpc>
              <a:spcBef>
                <a:spcPts val="1500"/>
              </a:spcBef>
              <a:buSzPts val="1400"/>
              <a:buFont typeface="Proxima Nova"/>
              <a:buChar char="●"/>
            </a:pPr>
            <a:r>
              <a:rPr lang="en" b="1" i="1" dirty="0" err="1">
                <a:latin typeface="Proxima Nova"/>
                <a:ea typeface="Proxima Nova"/>
                <a:cs typeface="Proxima Nova"/>
                <a:sym typeface="Proxima Nova"/>
              </a:rPr>
              <a:t>Agregace</a:t>
            </a:r>
            <a:r>
              <a:rPr lang="en" dirty="0">
                <a:latin typeface="Proxima Nova"/>
                <a:ea typeface="Proxima Nova"/>
                <a:cs typeface="Proxima Nova"/>
                <a:sym typeface="Proxima Nova"/>
              </a:rPr>
              <a:t> - </a:t>
            </a:r>
            <a:r>
              <a:rPr lang="en" dirty="0" err="1">
                <a:latin typeface="Proxima Nova"/>
                <a:ea typeface="Proxima Nova"/>
                <a:cs typeface="Proxima Nova"/>
                <a:sym typeface="Proxima Nova"/>
              </a:rPr>
              <a:t>objekty</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mají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zcela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nezávislý</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životní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cyklus</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vlastněný</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objekt</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nemůže</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mít</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dalšího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vlastníka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realizována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jako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proměnná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držící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referenci</a:t>
            </a:r>
            <a:r>
              <a:rPr lang="en" dirty="0">
                <a:latin typeface="Proxima Nova"/>
                <a:ea typeface="Proxima Nova"/>
                <a:cs typeface="Proxima Nova"/>
                <a:sym typeface="Proxima Nova"/>
              </a:rPr>
              <a:t> na </a:t>
            </a:r>
            <a:r>
              <a:rPr lang="en" dirty="0" err="1">
                <a:latin typeface="Proxima Nova"/>
                <a:ea typeface="Proxima Nova"/>
                <a:cs typeface="Proxima Nova"/>
                <a:sym typeface="Proxima Nova"/>
              </a:rPr>
              <a:t>instanci</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Nemůže</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vytvářet</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cykly</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multiplicita</a:t>
            </a:r>
            <a:r>
              <a:rPr lang="en" dirty="0">
                <a:latin typeface="Proxima Nova"/>
                <a:ea typeface="Proxima Nova"/>
                <a:cs typeface="Proxima Nova"/>
                <a:sym typeface="Proxima Nova"/>
              </a:rPr>
              <a:t> 1:1 </a:t>
            </a:r>
            <a:r>
              <a:rPr lang="en" dirty="0" err="1">
                <a:latin typeface="Proxima Nova"/>
                <a:ea typeface="Proxima Nova"/>
                <a:cs typeface="Proxima Nova"/>
                <a:sym typeface="Proxima Nova"/>
              </a:rPr>
              <a:t>nebo</a:t>
            </a:r>
            <a:r>
              <a:rPr lang="en" dirty="0">
                <a:latin typeface="Proxima Nova"/>
                <a:ea typeface="Proxima Nova"/>
                <a:cs typeface="Proxima Nova"/>
                <a:sym typeface="Proxima Nova"/>
              </a:rPr>
              <a:t> 0:N.</a:t>
            </a:r>
            <a:endParaRPr dirty="0">
              <a:latin typeface="Proxima Nova"/>
              <a:ea typeface="Proxima Nova"/>
              <a:cs typeface="Proxima Nova"/>
              <a:sym typeface="Proxima Nova"/>
            </a:endParaRPr>
          </a:p>
          <a:p>
            <a:pPr marL="457200" lvl="0" indent="-317500" algn="l" rtl="0">
              <a:lnSpc>
                <a:spcPct val="115000"/>
              </a:lnSpc>
              <a:spcBef>
                <a:spcPts val="1500"/>
              </a:spcBef>
              <a:spcAft>
                <a:spcPts val="0"/>
              </a:spcAft>
              <a:buClr>
                <a:srgbClr val="000000"/>
              </a:buClr>
              <a:buSzPts val="1400"/>
              <a:buFont typeface="Proxima Nova"/>
              <a:buChar char="●"/>
            </a:pPr>
            <a:r>
              <a:rPr lang="en" b="1" i="1" dirty="0" err="1">
                <a:latin typeface="Proxima Nova"/>
                <a:ea typeface="Proxima Nova"/>
                <a:cs typeface="Proxima Nova"/>
                <a:sym typeface="Proxima Nova"/>
              </a:rPr>
              <a:t>Kompozice</a:t>
            </a:r>
            <a:r>
              <a:rPr lang="en" b="1" i="1" dirty="0">
                <a:latin typeface="Proxima Nova"/>
                <a:ea typeface="Proxima Nova"/>
                <a:cs typeface="Proxima Nova"/>
                <a:sym typeface="Proxima Nova"/>
              </a:rPr>
              <a:t> </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objekty</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mají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svázaný</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životní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cyklus</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jeden</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objekt</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vlastní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druhý</a:t>
            </a:r>
            <a:r>
              <a:rPr lang="en" dirty="0">
                <a:latin typeface="Proxima Nova"/>
                <a:ea typeface="Proxima Nova"/>
                <a:cs typeface="Proxima Nova"/>
                <a:sym typeface="Proxima Nova"/>
              </a:rPr>
              <a:t> a s </a:t>
            </a:r>
            <a:r>
              <a:rPr lang="en" dirty="0" err="1">
                <a:latin typeface="Proxima Nova"/>
                <a:ea typeface="Proxima Nova"/>
                <a:cs typeface="Proxima Nova"/>
                <a:sym typeface="Proxima Nova"/>
              </a:rPr>
              <a:t>jeho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zánikem</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i</a:t>
            </a:r>
            <a:r>
              <a:rPr lang="en" dirty="0">
                <a:latin typeface="Proxima Nova"/>
                <a:ea typeface="Proxima Nova"/>
                <a:cs typeface="Proxima Nova"/>
                <a:sym typeface="Proxima Nova"/>
              </a:rPr>
              <a:t> ten </a:t>
            </a:r>
            <a:r>
              <a:rPr lang="en" dirty="0" err="1">
                <a:latin typeface="Proxima Nova"/>
                <a:ea typeface="Proxima Nova"/>
                <a:cs typeface="Proxima Nova"/>
                <a:sym typeface="Proxima Nova"/>
              </a:rPr>
              <a:t>druhý</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zaniká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realizována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jako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proměnná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držící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referenci</a:t>
            </a:r>
            <a:r>
              <a:rPr lang="en" dirty="0">
                <a:latin typeface="Proxima Nova"/>
                <a:ea typeface="Proxima Nova"/>
                <a:cs typeface="Proxima Nova"/>
                <a:sym typeface="Proxima Nova"/>
              </a:rPr>
              <a:t> na </a:t>
            </a:r>
            <a:r>
              <a:rPr lang="en" dirty="0" err="1">
                <a:latin typeface="Proxima Nova"/>
                <a:ea typeface="Proxima Nova"/>
                <a:cs typeface="Proxima Nova"/>
                <a:sym typeface="Proxima Nova"/>
              </a:rPr>
              <a:t>instanci</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nebo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zanořená</a:t>
            </a:r>
            <a:r>
              <a:rPr lang="en" dirty="0">
                <a:latin typeface="Proxima Nova"/>
                <a:ea typeface="Proxima Nova"/>
                <a:cs typeface="Proxima Nova"/>
                <a:sym typeface="Proxima Nova"/>
              </a:rPr>
              <a:t> (inner) </a:t>
            </a:r>
            <a:r>
              <a:rPr lang="en" dirty="0" err="1">
                <a:latin typeface="Proxima Nova"/>
                <a:ea typeface="Proxima Nova"/>
                <a:cs typeface="Proxima Nova"/>
                <a:sym typeface="Proxima Nova"/>
              </a:rPr>
              <a:t>třída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Nemůže</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vytvářet</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cykly</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multiplicita</a:t>
            </a:r>
            <a:r>
              <a:rPr lang="en" dirty="0">
                <a:latin typeface="Proxima Nova"/>
                <a:ea typeface="Proxima Nova"/>
                <a:cs typeface="Proxima Nova"/>
                <a:sym typeface="Proxima Nova"/>
              </a:rPr>
              <a:t> 1:1 </a:t>
            </a:r>
            <a:r>
              <a:rPr lang="en" dirty="0" err="1">
                <a:latin typeface="Proxima Nova"/>
                <a:ea typeface="Proxima Nova"/>
                <a:cs typeface="Proxima Nova"/>
                <a:sym typeface="Proxima Nova"/>
              </a:rPr>
              <a:t>nebo</a:t>
            </a:r>
            <a:r>
              <a:rPr lang="en" dirty="0">
                <a:latin typeface="Proxima Nova"/>
                <a:ea typeface="Proxima Nova"/>
                <a:cs typeface="Proxima Nova"/>
                <a:sym typeface="Proxima Nova"/>
              </a:rPr>
              <a:t> 0:N.</a:t>
            </a:r>
            <a:endParaRPr dirty="0">
              <a:latin typeface="Proxima Nova"/>
              <a:ea typeface="Proxima Nova"/>
              <a:cs typeface="Proxima Nova"/>
              <a:sym typeface="Proxima Nova"/>
            </a:endParaRPr>
          </a:p>
          <a:p>
            <a:pPr marL="0" lvl="0" indent="0" algn="l" rtl="0">
              <a:lnSpc>
                <a:spcPct val="115000"/>
              </a:lnSpc>
              <a:spcBef>
                <a:spcPts val="1500"/>
              </a:spcBef>
              <a:spcAft>
                <a:spcPts val="1500"/>
              </a:spcAft>
              <a:buNone/>
            </a:pPr>
            <a:endParaRPr sz="1200" dirty="0">
              <a:latin typeface="Proxima Nova"/>
              <a:ea typeface="Proxima Nova"/>
              <a:cs typeface="Proxima Nova"/>
              <a:sym typeface="Proxima Nova"/>
            </a:endParaRPr>
          </a:p>
        </p:txBody>
      </p:sp>
      <p:pic>
        <p:nvPicPr>
          <p:cNvPr id="284" name="Google Shape;284;p38"/>
          <p:cNvPicPr preferRelativeResize="0"/>
          <p:nvPr/>
        </p:nvPicPr>
        <p:blipFill>
          <a:blip r:embed="rId4">
            <a:alphaModFix/>
          </a:blip>
          <a:stretch>
            <a:fillRect/>
          </a:stretch>
        </p:blipFill>
        <p:spPr>
          <a:xfrm>
            <a:off x="4255103" y="1243972"/>
            <a:ext cx="4956699" cy="3551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Asociační třída</a:t>
            </a:r>
            <a:endParaRPr sz="2400"/>
          </a:p>
          <a:p>
            <a:pPr marL="0" lvl="0" indent="0" algn="l" rtl="0">
              <a:spcBef>
                <a:spcPts val="0"/>
              </a:spcBef>
              <a:spcAft>
                <a:spcPts val="0"/>
              </a:spcAft>
              <a:buNone/>
            </a:pPr>
            <a:endParaRPr sz="2400"/>
          </a:p>
        </p:txBody>
      </p:sp>
      <p:pic>
        <p:nvPicPr>
          <p:cNvPr id="290" name="Google Shape;290;p3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91" name="Google Shape;291;p3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92" name="Google Shape;292;p3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93" name="Google Shape;29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94" name="Google Shape;294;p39"/>
          <p:cNvSpPr/>
          <p:nvPr/>
        </p:nvSpPr>
        <p:spPr>
          <a:xfrm>
            <a:off x="757725" y="4720825"/>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9"/>
          <p:cNvPicPr preferRelativeResize="0"/>
          <p:nvPr/>
        </p:nvPicPr>
        <p:blipFill>
          <a:blip r:embed="rId4">
            <a:alphaModFix/>
          </a:blip>
          <a:stretch>
            <a:fillRect/>
          </a:stretch>
        </p:blipFill>
        <p:spPr>
          <a:xfrm>
            <a:off x="1764351" y="1623900"/>
            <a:ext cx="4969688" cy="2381825"/>
          </a:xfrm>
          <a:prstGeom prst="rect">
            <a:avLst/>
          </a:prstGeom>
          <a:noFill/>
          <a:ln>
            <a:noFill/>
          </a:ln>
        </p:spPr>
      </p:pic>
      <p:sp>
        <p:nvSpPr>
          <p:cNvPr id="299" name="Google Shape;299;p39"/>
          <p:cNvSpPr txBox="1"/>
          <p:nvPr/>
        </p:nvSpPr>
        <p:spPr>
          <a:xfrm>
            <a:off x="304800" y="683400"/>
            <a:ext cx="7888800" cy="94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Asociační třídu potřebuji v případě, že vazby mezi objekty za dvou různých tříd mají různý stav.</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Asociační třída - Java realizace</a:t>
            </a:r>
            <a:endParaRPr sz="2400"/>
          </a:p>
          <a:p>
            <a:pPr marL="0" lvl="0" indent="0" algn="l" rtl="0">
              <a:spcBef>
                <a:spcPts val="0"/>
              </a:spcBef>
              <a:spcAft>
                <a:spcPts val="0"/>
              </a:spcAft>
              <a:buNone/>
            </a:pPr>
            <a:endParaRPr sz="2400"/>
          </a:p>
        </p:txBody>
      </p:sp>
      <p:pic>
        <p:nvPicPr>
          <p:cNvPr id="305" name="Google Shape;305;p4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06" name="Google Shape;306;p4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07" name="Google Shape;307;p4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08" name="Google Shape;30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09" name="Google Shape;309;p40"/>
          <p:cNvSpPr/>
          <p:nvPr/>
        </p:nvSpPr>
        <p:spPr>
          <a:xfrm>
            <a:off x="757725" y="4720825"/>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txBox="1"/>
          <p:nvPr/>
        </p:nvSpPr>
        <p:spPr>
          <a:xfrm>
            <a:off x="4860525" y="795075"/>
            <a:ext cx="3871500" cy="4017600"/>
          </a:xfrm>
          <a:prstGeom prst="rect">
            <a:avLst/>
          </a:prstGeom>
          <a:solidFill>
            <a:srgbClr val="B7B7B7"/>
          </a:solidFill>
          <a:ln>
            <a:noFill/>
          </a:ln>
        </p:spPr>
        <p:txBody>
          <a:bodyPr spcFirstLastPara="1" wrap="square" lIns="91425" tIns="91425" rIns="91425" bIns="91425" anchor="ctr" anchorCtr="0">
            <a:noAutofit/>
          </a:bodyPr>
          <a:lstStyle/>
          <a:p>
            <a:pPr marL="0" lvl="0" indent="22860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Person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38100" marR="3810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22860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Employment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long </a:t>
            </a:r>
            <a:r>
              <a:rPr lang="en" sz="1000" b="1">
                <a:solidFill>
                  <a:srgbClr val="660E7A"/>
                </a:solidFill>
                <a:latin typeface="Consolas"/>
                <a:ea typeface="Consolas"/>
                <a:cs typeface="Consolas"/>
                <a:sym typeface="Consolas"/>
              </a:rPr>
              <a:t>salary</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Interval </a:t>
            </a:r>
            <a:r>
              <a:rPr lang="en" sz="1000" b="1">
                <a:solidFill>
                  <a:srgbClr val="660E7A"/>
                </a:solidFill>
                <a:latin typeface="Consolas"/>
                <a:ea typeface="Consolas"/>
                <a:cs typeface="Consolas"/>
                <a:sym typeface="Consolas"/>
              </a:rPr>
              <a:t>period</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Company </a:t>
            </a:r>
            <a:r>
              <a:rPr lang="en" sz="1000" b="1">
                <a:solidFill>
                  <a:srgbClr val="660E7A"/>
                </a:solidFill>
                <a:latin typeface="Consolas"/>
                <a:ea typeface="Consolas"/>
                <a:cs typeface="Consolas"/>
                <a:sym typeface="Consolas"/>
              </a:rPr>
              <a:t>company</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Person </a:t>
            </a:r>
            <a:r>
              <a:rPr lang="en" sz="1000" b="1">
                <a:solidFill>
                  <a:srgbClr val="660E7A"/>
                </a:solidFill>
                <a:latin typeface="Consolas"/>
                <a:ea typeface="Consolas"/>
                <a:cs typeface="Consolas"/>
                <a:sym typeface="Consolas"/>
              </a:rPr>
              <a:t>person</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Person getPerson()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person</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a:p>
            <a:pPr marL="0" lvl="0" indent="22860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22860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Company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Set&lt;Employment&gt; </a:t>
            </a:r>
            <a:r>
              <a:rPr lang="en" sz="1000" b="1">
                <a:solidFill>
                  <a:srgbClr val="660E7A"/>
                </a:solidFill>
                <a:latin typeface="Consolas"/>
                <a:ea typeface="Consolas"/>
                <a:cs typeface="Consolas"/>
                <a:sym typeface="Consolas"/>
              </a:rPr>
              <a:t>employments</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Set &lt;Person&gt; getEmployees(){</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Set&lt;Person&gt; employees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HashSet&lt;&gt;();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for</a:t>
            </a:r>
            <a:r>
              <a:rPr lang="en" sz="1000">
                <a:latin typeface="Consolas"/>
                <a:ea typeface="Consolas"/>
                <a:cs typeface="Consolas"/>
                <a:sym typeface="Consolas"/>
              </a:rPr>
              <a:t>(Employment employment: </a:t>
            </a:r>
            <a:r>
              <a:rPr lang="en" sz="1000" b="1">
                <a:solidFill>
                  <a:srgbClr val="660E7A"/>
                </a:solidFill>
                <a:latin typeface="Consolas"/>
                <a:ea typeface="Consolas"/>
                <a:cs typeface="Consolas"/>
                <a:sym typeface="Consolas"/>
              </a:rPr>
              <a:t>employments</a:t>
            </a:r>
            <a:r>
              <a:rPr lang="en" sz="1000">
                <a:latin typeface="Consolas"/>
                <a:ea typeface="Consolas"/>
                <a:cs typeface="Consolas"/>
                <a:sym typeface="Consolas"/>
              </a:rPr>
              <a:t>){</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employees.add(employment.getPerson());</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a:latin typeface="Consolas"/>
                <a:ea typeface="Consolas"/>
                <a:cs typeface="Consolas"/>
                <a:sym typeface="Consolas"/>
              </a:rPr>
              <a:t>employees;</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22860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pic>
        <p:nvPicPr>
          <p:cNvPr id="314" name="Google Shape;314;p40"/>
          <p:cNvPicPr preferRelativeResize="0"/>
          <p:nvPr/>
        </p:nvPicPr>
        <p:blipFill>
          <a:blip r:embed="rId4">
            <a:alphaModFix/>
          </a:blip>
          <a:stretch>
            <a:fillRect/>
          </a:stretch>
        </p:blipFill>
        <p:spPr>
          <a:xfrm>
            <a:off x="300525" y="564555"/>
            <a:ext cx="1562975" cy="4188569"/>
          </a:xfrm>
          <a:prstGeom prst="rect">
            <a:avLst/>
          </a:prstGeom>
          <a:noFill/>
          <a:ln>
            <a:noFill/>
          </a:ln>
        </p:spPr>
      </p:pic>
      <p:sp>
        <p:nvSpPr>
          <p:cNvPr id="315" name="Google Shape;315;p40"/>
          <p:cNvSpPr txBox="1"/>
          <p:nvPr/>
        </p:nvSpPr>
        <p:spPr>
          <a:xfrm>
            <a:off x="1988150" y="2647150"/>
            <a:ext cx="30084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Proxima Nova"/>
                <a:ea typeface="Proxima Nova"/>
                <a:cs typeface="Proxima Nova"/>
                <a:sym typeface="Proxima Nova"/>
              </a:rPr>
              <a:t>Co navigabilita? Je lepší obousměrná vazba nebo jednosměrná?</a:t>
            </a:r>
            <a:endParaRPr sz="1200">
              <a:latin typeface="Proxima Nova"/>
              <a:ea typeface="Proxima Nova"/>
              <a:cs typeface="Proxima Nova"/>
              <a:sym typeface="Proxima Nova"/>
            </a:endParaRPr>
          </a:p>
          <a:p>
            <a:pPr marL="457200" lvl="0" indent="-304800" algn="l" rtl="0">
              <a:lnSpc>
                <a:spcPct val="115000"/>
              </a:lnSpc>
              <a:spcBef>
                <a:spcPts val="1500"/>
              </a:spcBef>
              <a:spcAft>
                <a:spcPts val="0"/>
              </a:spcAft>
              <a:buSzPts val="1200"/>
              <a:buFont typeface="Proxima Nova"/>
              <a:buChar char="●"/>
            </a:pPr>
            <a:r>
              <a:rPr lang="en" sz="1200">
                <a:latin typeface="Proxima Nova"/>
                <a:ea typeface="Proxima Nova"/>
                <a:cs typeface="Proxima Nova"/>
                <a:sym typeface="Proxima Nova"/>
              </a:rPr>
              <a:t>Obousměrná vazba znamená, že při každé změně vazby z jedné strany musím upravit i druhý směr</a:t>
            </a:r>
            <a:endParaRPr sz="1200">
              <a:latin typeface="Proxima Nova"/>
              <a:ea typeface="Proxima Nova"/>
              <a:cs typeface="Proxima Nova"/>
              <a:sym typeface="Proxima Nova"/>
            </a:endParaRPr>
          </a:p>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Jednosměrná vazba je jednodušší na správu, ale neumožňuje efektivně hledat z obou stran - jak zjistím v jakých všech objektech </a:t>
            </a:r>
            <a:r>
              <a:rPr lang="en" sz="1200" i="1">
                <a:latin typeface="Proxima Nova"/>
                <a:ea typeface="Proxima Nova"/>
                <a:cs typeface="Proxima Nova"/>
                <a:sym typeface="Proxima Nova"/>
              </a:rPr>
              <a:t>Company</a:t>
            </a:r>
            <a:r>
              <a:rPr lang="en" sz="1200">
                <a:latin typeface="Proxima Nova"/>
                <a:ea typeface="Proxima Nova"/>
                <a:cs typeface="Proxima Nova"/>
                <a:sym typeface="Proxima Nova"/>
              </a:rPr>
              <a:t> je </a:t>
            </a:r>
            <a:r>
              <a:rPr lang="en" sz="1200" i="1">
                <a:latin typeface="Proxima Nova"/>
                <a:ea typeface="Proxima Nova"/>
                <a:cs typeface="Proxima Nova"/>
                <a:sym typeface="Proxima Nova"/>
              </a:rPr>
              <a:t>Person</a:t>
            </a:r>
            <a:r>
              <a:rPr lang="en" sz="1200">
                <a:latin typeface="Proxima Nova"/>
                <a:ea typeface="Proxima Nova"/>
                <a:cs typeface="Proxima Nova"/>
                <a:sym typeface="Proxima Nova"/>
              </a:rPr>
              <a:t> zaměstnán? </a:t>
            </a:r>
            <a:endParaRPr sz="12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211650" y="72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Objektový přístup</a:t>
            </a:r>
            <a:endParaRPr/>
          </a:p>
        </p:txBody>
      </p:sp>
      <p:sp>
        <p:nvSpPr>
          <p:cNvPr id="115" name="Google Shape;115;p26"/>
          <p:cNvSpPr txBox="1">
            <a:spLocks noGrp="1"/>
          </p:cNvSpPr>
          <p:nvPr>
            <p:ph type="body" idx="1"/>
          </p:nvPr>
        </p:nvSpPr>
        <p:spPr>
          <a:xfrm>
            <a:off x="311700" y="633150"/>
            <a:ext cx="8520600" cy="6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rPr>
              <a:t>Problém se snažím řešit tak, že ho kompletně strukturuji do objektů, které mezi sebou komunikují. Objekty intuitivně volím tak, aby co nejvíce odpovídaly objektům z reálného světa.</a:t>
            </a:r>
            <a:endParaRPr sz="1400"/>
          </a:p>
          <a:p>
            <a:pPr marL="0" lvl="0" indent="0" algn="l" rtl="0">
              <a:spcBef>
                <a:spcPts val="1500"/>
              </a:spcBef>
              <a:spcAft>
                <a:spcPts val="1500"/>
              </a:spcAft>
              <a:buNone/>
            </a:pPr>
            <a:endParaRPr sz="1200">
              <a:solidFill>
                <a:srgbClr val="000000"/>
              </a:solidFill>
            </a:endParaRPr>
          </a:p>
        </p:txBody>
      </p:sp>
      <p:sp>
        <p:nvSpPr>
          <p:cNvPr id="116" name="Google Shape;11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17" name="Google Shape;117;p26"/>
          <p:cNvPicPr preferRelativeResize="0"/>
          <p:nvPr/>
        </p:nvPicPr>
        <p:blipFill>
          <a:blip r:embed="rId3">
            <a:alphaModFix/>
          </a:blip>
          <a:stretch>
            <a:fillRect/>
          </a:stretch>
        </p:blipFill>
        <p:spPr>
          <a:xfrm>
            <a:off x="1761750" y="2474250"/>
            <a:ext cx="3215750" cy="1575800"/>
          </a:xfrm>
          <a:prstGeom prst="rect">
            <a:avLst/>
          </a:prstGeom>
          <a:noFill/>
          <a:ln>
            <a:noFill/>
          </a:ln>
        </p:spPr>
      </p:pic>
      <p:sp>
        <p:nvSpPr>
          <p:cNvPr id="118" name="Google Shape;118;p26"/>
          <p:cNvSpPr txBox="1"/>
          <p:nvPr/>
        </p:nvSpPr>
        <p:spPr>
          <a:xfrm>
            <a:off x="2851675" y="1267600"/>
            <a:ext cx="1035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rPr>
              <a:t>Problém</a:t>
            </a:r>
            <a:endParaRPr b="1">
              <a:solidFill>
                <a:srgbClr val="434343"/>
              </a:solidFill>
            </a:endParaRPr>
          </a:p>
        </p:txBody>
      </p:sp>
      <p:cxnSp>
        <p:nvCxnSpPr>
          <p:cNvPr id="119" name="Google Shape;119;p26"/>
          <p:cNvCxnSpPr/>
          <p:nvPr/>
        </p:nvCxnSpPr>
        <p:spPr>
          <a:xfrm flipH="1">
            <a:off x="2642950" y="1666625"/>
            <a:ext cx="496800" cy="745200"/>
          </a:xfrm>
          <a:prstGeom prst="straightConnector1">
            <a:avLst/>
          </a:prstGeom>
          <a:noFill/>
          <a:ln w="28575" cap="flat" cmpd="sng">
            <a:solidFill>
              <a:srgbClr val="434343"/>
            </a:solidFill>
            <a:prstDash val="solid"/>
            <a:round/>
            <a:headEnd type="none" w="med" len="med"/>
            <a:tailEnd type="triangle" w="med" len="med"/>
          </a:ln>
        </p:spPr>
      </p:cxnSp>
      <p:cxnSp>
        <p:nvCxnSpPr>
          <p:cNvPr id="120" name="Google Shape;120;p26"/>
          <p:cNvCxnSpPr/>
          <p:nvPr/>
        </p:nvCxnSpPr>
        <p:spPr>
          <a:xfrm>
            <a:off x="3414850" y="1642700"/>
            <a:ext cx="574200" cy="728100"/>
          </a:xfrm>
          <a:prstGeom prst="straightConnector1">
            <a:avLst/>
          </a:prstGeom>
          <a:noFill/>
          <a:ln w="28575" cap="flat" cmpd="sng">
            <a:solidFill>
              <a:srgbClr val="434343"/>
            </a:solidFill>
            <a:prstDash val="solid"/>
            <a:round/>
            <a:headEnd type="none" w="med" len="med"/>
            <a:tailEnd type="triangle" w="med" len="med"/>
          </a:ln>
        </p:spPr>
      </p:cxnSp>
      <p:sp>
        <p:nvSpPr>
          <p:cNvPr id="121" name="Google Shape;121;p26"/>
          <p:cNvSpPr txBox="1"/>
          <p:nvPr/>
        </p:nvSpPr>
        <p:spPr>
          <a:xfrm>
            <a:off x="1048675" y="1817850"/>
            <a:ext cx="1794600" cy="393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1500"/>
              </a:spcAft>
              <a:buNone/>
            </a:pPr>
            <a:r>
              <a:rPr lang="en" i="1">
                <a:latin typeface="Proxima Nova"/>
                <a:ea typeface="Proxima Nova"/>
                <a:cs typeface="Proxima Nova"/>
                <a:sym typeface="Proxima Nova"/>
              </a:rPr>
              <a:t>Procedurální nebo funkcionální přístup</a:t>
            </a:r>
            <a:endParaRPr i="1">
              <a:latin typeface="Proxima Nova"/>
              <a:ea typeface="Proxima Nova"/>
              <a:cs typeface="Proxima Nova"/>
              <a:sym typeface="Proxima Nova"/>
            </a:endParaRPr>
          </a:p>
        </p:txBody>
      </p:sp>
      <p:sp>
        <p:nvSpPr>
          <p:cNvPr id="122" name="Google Shape;122;p26"/>
          <p:cNvSpPr txBox="1"/>
          <p:nvPr/>
        </p:nvSpPr>
        <p:spPr>
          <a:xfrm>
            <a:off x="3567525" y="1754700"/>
            <a:ext cx="1297800" cy="33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100" i="1">
                <a:latin typeface="Proxima Nova"/>
                <a:ea typeface="Proxima Nova"/>
                <a:cs typeface="Proxima Nova"/>
                <a:sym typeface="Proxima Nova"/>
              </a:rPr>
              <a:t>Objektový přístup</a:t>
            </a:r>
            <a:endParaRPr sz="1100" i="1">
              <a:latin typeface="Proxima Nova"/>
              <a:ea typeface="Proxima Nova"/>
              <a:cs typeface="Proxima Nova"/>
              <a:sym typeface="Proxima Nova"/>
            </a:endParaRPr>
          </a:p>
        </p:txBody>
      </p:sp>
      <p:sp>
        <p:nvSpPr>
          <p:cNvPr id="123" name="Google Shape;123;p26"/>
          <p:cNvSpPr txBox="1"/>
          <p:nvPr/>
        </p:nvSpPr>
        <p:spPr>
          <a:xfrm>
            <a:off x="736200" y="4269625"/>
            <a:ext cx="2932200" cy="3936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výběr peněz</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vklad peněz</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převod peněz mezi účty</a:t>
            </a:r>
            <a:endParaRPr/>
          </a:p>
        </p:txBody>
      </p:sp>
      <p:sp>
        <p:nvSpPr>
          <p:cNvPr id="124" name="Google Shape;124;p26"/>
          <p:cNvSpPr txBox="1"/>
          <p:nvPr/>
        </p:nvSpPr>
        <p:spPr>
          <a:xfrm>
            <a:off x="4037575" y="4269625"/>
            <a:ext cx="2251200" cy="3936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zákazník</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účet</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peníze</a:t>
            </a:r>
            <a:endParaRPr/>
          </a:p>
        </p:txBody>
      </p:sp>
      <p:sp>
        <p:nvSpPr>
          <p:cNvPr id="125" name="Google Shape;125;p26"/>
          <p:cNvSpPr txBox="1"/>
          <p:nvPr/>
        </p:nvSpPr>
        <p:spPr>
          <a:xfrm>
            <a:off x="6173550" y="2056725"/>
            <a:ext cx="28476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0000"/>
                </a:solidFill>
                <a:latin typeface="Proxima Nova"/>
                <a:ea typeface="Proxima Nova"/>
                <a:cs typeface="Proxima Nova"/>
                <a:sym typeface="Proxima Nova"/>
              </a:rPr>
              <a:t>Jaký přístup je lepší?    </a:t>
            </a:r>
            <a:endParaRPr sz="1200" b="1">
              <a:solidFill>
                <a:srgbClr val="FF0000"/>
              </a:solidFill>
              <a:latin typeface="Proxima Nova"/>
              <a:ea typeface="Proxima Nova"/>
              <a:cs typeface="Proxima Nova"/>
              <a:sym typeface="Proxima Nova"/>
            </a:endParaRPr>
          </a:p>
          <a:p>
            <a:pPr marL="0" lvl="0" indent="0" algn="l" rtl="0">
              <a:lnSpc>
                <a:spcPct val="115000"/>
              </a:lnSpc>
              <a:spcBef>
                <a:spcPts val="1500"/>
              </a:spcBef>
              <a:spcAft>
                <a:spcPts val="1500"/>
              </a:spcAft>
              <a:buNone/>
            </a:pPr>
            <a:r>
              <a:rPr lang="en" sz="1200" b="1">
                <a:solidFill>
                  <a:srgbClr val="FF0000"/>
                </a:solidFill>
                <a:latin typeface="Proxima Nova"/>
                <a:ea typeface="Proxima Nova"/>
                <a:cs typeface="Proxima Nova"/>
                <a:sym typeface="Proxima Nova"/>
              </a:rPr>
              <a:t>Záleží na problému, který řeším</a:t>
            </a:r>
            <a:endParaRPr b="1">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Asociační třída – </a:t>
            </a:r>
            <a:r>
              <a:rPr lang="cs-CZ" sz="2400"/>
              <a:t>C#</a:t>
            </a:r>
            <a:r>
              <a:rPr lang="en" sz="2400"/>
              <a:t> realizace</a:t>
            </a:r>
            <a:endParaRPr sz="2400"/>
          </a:p>
          <a:p>
            <a:pPr marL="0" lvl="0" indent="0" algn="l" rtl="0">
              <a:spcBef>
                <a:spcPts val="0"/>
              </a:spcBef>
              <a:spcAft>
                <a:spcPts val="0"/>
              </a:spcAft>
              <a:buNone/>
            </a:pPr>
            <a:endParaRPr sz="2400"/>
          </a:p>
        </p:txBody>
      </p:sp>
      <p:pic>
        <p:nvPicPr>
          <p:cNvPr id="305" name="Google Shape;305;p4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06" name="Google Shape;306;p4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07" name="Google Shape;307;p4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08" name="Google Shape;30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09" name="Google Shape;309;p40"/>
          <p:cNvSpPr/>
          <p:nvPr/>
        </p:nvSpPr>
        <p:spPr>
          <a:xfrm>
            <a:off x="148115" y="2155318"/>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txBox="1"/>
          <p:nvPr/>
        </p:nvSpPr>
        <p:spPr>
          <a:xfrm>
            <a:off x="3108960" y="510531"/>
            <a:ext cx="5623065" cy="4411190"/>
          </a:xfrm>
          <a:prstGeom prst="rect">
            <a:avLst/>
          </a:prstGeom>
          <a:solidFill>
            <a:srgbClr val="B7B7B7"/>
          </a:solidFill>
          <a:ln>
            <a:noFill/>
          </a:ln>
        </p:spPr>
        <p:txBody>
          <a:bodyPr spcFirstLastPara="1" wrap="square" lIns="91425" tIns="91425" rIns="91425" bIns="91425" anchor="ctr" anchorCtr="0">
            <a:noAutofit/>
          </a:bodyPr>
          <a:lstStyle/>
          <a:p>
            <a:r>
              <a:rPr lang="cs-CZ" sz="1000">
                <a:solidFill>
                  <a:srgbClr val="0000FF"/>
                </a:solidFill>
                <a:latin typeface="Consolas" panose="020B0609020204030204" pitchFamily="49" charset="0"/>
              </a:rPr>
              <a:t>    public</a:t>
            </a:r>
            <a:r>
              <a:rPr lang="cs-CZ" sz="1000">
                <a:latin typeface="Consolas" panose="020B0609020204030204" pitchFamily="49" charset="0"/>
              </a:rPr>
              <a:t> </a:t>
            </a:r>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Person</a:t>
            </a:r>
            <a:endParaRPr lang="cs-CZ" sz="1000">
              <a:latin typeface="Consolas" panose="020B0609020204030204" pitchFamily="49" charset="0"/>
            </a:endParaRPr>
          </a:p>
          <a:p>
            <a:r>
              <a:rPr lang="cs-CZ" sz="1000">
                <a:latin typeface="Consolas" panose="020B0609020204030204" pitchFamily="49" charset="0"/>
              </a:rPr>
              <a:t>    {</a:t>
            </a:r>
          </a:p>
          <a:p>
            <a:r>
              <a:rPr lang="cs-CZ" sz="1000">
                <a:latin typeface="Consolas" panose="020B0609020204030204" pitchFamily="49" charset="0"/>
              </a:rPr>
              <a:t>    }</a:t>
            </a:r>
          </a:p>
          <a:p>
            <a:endParaRPr lang="cs-CZ" sz="1000">
              <a:latin typeface="Consolas" panose="020B0609020204030204" pitchFamily="49" charset="0"/>
            </a:endParaRP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Employment</a:t>
            </a:r>
            <a:endParaRPr lang="cs-CZ" sz="1000">
              <a:latin typeface="Consolas" panose="020B0609020204030204" pitchFamily="49" charset="0"/>
            </a:endParaRP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long</a:t>
            </a:r>
            <a:r>
              <a:rPr lang="cs-CZ" sz="1000">
                <a:latin typeface="Consolas" panose="020B0609020204030204" pitchFamily="49" charset="0"/>
              </a:rPr>
              <a:t> </a:t>
            </a:r>
            <a:r>
              <a:rPr lang="cs-CZ" sz="1000" err="1">
                <a:latin typeface="Consolas" panose="020B0609020204030204" pitchFamily="49" charset="0"/>
              </a:rPr>
              <a:t>salary</a:t>
            </a:r>
            <a:r>
              <a:rPr lang="cs-CZ" sz="1000">
                <a:latin typeface="Consolas" panose="020B0609020204030204" pitchFamily="49" charset="0"/>
              </a:rPr>
              <a:t>;</a:t>
            </a:r>
          </a:p>
          <a:p>
            <a:r>
              <a:rPr lang="cs-CZ" sz="1000">
                <a:latin typeface="Consolas" panose="020B0609020204030204" pitchFamily="49" charset="0"/>
              </a:rPr>
              <a:t>        </a:t>
            </a:r>
            <a:r>
              <a:rPr lang="cs-CZ" sz="1000" err="1">
                <a:latin typeface="Consolas" panose="020B0609020204030204" pitchFamily="49" charset="0"/>
              </a:rPr>
              <a:t>TimeSpan</a:t>
            </a:r>
            <a:r>
              <a:rPr lang="cs-CZ" sz="1000">
                <a:latin typeface="Consolas" panose="020B0609020204030204" pitchFamily="49" charset="0"/>
              </a:rPr>
              <a:t> period;</a:t>
            </a:r>
          </a:p>
          <a:p>
            <a:r>
              <a:rPr lang="cs-CZ" sz="1000">
                <a:latin typeface="Consolas" panose="020B0609020204030204" pitchFamily="49" charset="0"/>
              </a:rPr>
              <a:t>        </a:t>
            </a:r>
            <a:r>
              <a:rPr lang="cs-CZ" sz="1000" err="1">
                <a:latin typeface="Consolas" panose="020B0609020204030204" pitchFamily="49" charset="0"/>
              </a:rPr>
              <a:t>Company</a:t>
            </a:r>
            <a:r>
              <a:rPr lang="cs-CZ" sz="1000">
                <a:latin typeface="Consolas" panose="020B0609020204030204" pitchFamily="49" charset="0"/>
              </a:rPr>
              <a:t> </a:t>
            </a:r>
            <a:r>
              <a:rPr lang="cs-CZ" sz="1000" err="1">
                <a:latin typeface="Consolas" panose="020B0609020204030204" pitchFamily="49" charset="0"/>
              </a:rPr>
              <a:t>company</a:t>
            </a:r>
            <a:r>
              <a:rPr lang="cs-CZ" sz="1000">
                <a:latin typeface="Consolas" panose="020B0609020204030204" pitchFamily="49" charset="0"/>
              </a:rPr>
              <a:t>;</a:t>
            </a:r>
          </a:p>
          <a:p>
            <a:r>
              <a:rPr lang="cs-CZ" sz="1000">
                <a:latin typeface="Consolas" panose="020B0609020204030204" pitchFamily="49" charset="0"/>
              </a:rPr>
              <a:t>        Person </a:t>
            </a:r>
            <a:r>
              <a:rPr lang="cs-CZ" sz="1000" err="1">
                <a:latin typeface="Consolas" panose="020B0609020204030204" pitchFamily="49" charset="0"/>
              </a:rPr>
              <a:t>person</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Person </a:t>
            </a:r>
            <a:r>
              <a:rPr lang="cs-CZ" sz="1000" err="1">
                <a:latin typeface="Consolas" panose="020B0609020204030204" pitchFamily="49" charset="0"/>
              </a:rPr>
              <a:t>getPerson</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return</a:t>
            </a:r>
            <a:r>
              <a:rPr lang="cs-CZ" sz="1000">
                <a:latin typeface="Consolas" panose="020B0609020204030204" pitchFamily="49" charset="0"/>
              </a:rPr>
              <a:t> person;</a:t>
            </a:r>
          </a:p>
          <a:p>
            <a:r>
              <a:rPr lang="cs-CZ" sz="1000">
                <a:latin typeface="Consolas" panose="020B0609020204030204" pitchFamily="49" charset="0"/>
              </a:rPr>
              <a:t>        }</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Company</a:t>
            </a:r>
            <a:endParaRPr lang="cs-CZ" sz="1000">
              <a:latin typeface="Consolas" panose="020B0609020204030204" pitchFamily="49" charset="0"/>
            </a:endParaRP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latin typeface="Consolas" panose="020B0609020204030204" pitchFamily="49" charset="0"/>
              </a:rPr>
              <a:t>HashSet</a:t>
            </a:r>
            <a:r>
              <a:rPr lang="cs-CZ" sz="1000">
                <a:latin typeface="Consolas" panose="020B0609020204030204" pitchFamily="49" charset="0"/>
              </a:rPr>
              <a:t>&lt;</a:t>
            </a:r>
            <a:r>
              <a:rPr lang="cs-CZ" sz="1000" err="1">
                <a:latin typeface="Consolas" panose="020B0609020204030204" pitchFamily="49" charset="0"/>
              </a:rPr>
              <a:t>Employment</a:t>
            </a:r>
            <a:r>
              <a:rPr lang="cs-CZ" sz="1000">
                <a:latin typeface="Consolas" panose="020B0609020204030204" pitchFamily="49" charset="0"/>
              </a:rPr>
              <a:t>&gt; </a:t>
            </a:r>
            <a:r>
              <a:rPr lang="cs-CZ" sz="1000" err="1">
                <a:latin typeface="Consolas" panose="020B0609020204030204" pitchFamily="49" charset="0"/>
              </a:rPr>
              <a:t>employments</a:t>
            </a:r>
            <a:r>
              <a:rPr lang="cs-CZ" sz="1000">
                <a:latin typeface="Consolas" panose="020B0609020204030204" pitchFamily="49" charset="0"/>
              </a:rPr>
              <a:t>;</a:t>
            </a:r>
          </a:p>
          <a:p>
            <a:r>
              <a:rPr lang="cs-CZ" sz="1000">
                <a:latin typeface="Consolas" panose="020B0609020204030204" pitchFamily="49" charset="0"/>
              </a:rPr>
              <a:t>        </a:t>
            </a:r>
            <a:r>
              <a:rPr lang="cs-CZ" sz="1000" err="1">
                <a:latin typeface="Consolas" panose="020B0609020204030204" pitchFamily="49" charset="0"/>
              </a:rPr>
              <a:t>HashSet</a:t>
            </a:r>
            <a:r>
              <a:rPr lang="cs-CZ" sz="1000">
                <a:latin typeface="Consolas" panose="020B0609020204030204" pitchFamily="49" charset="0"/>
              </a:rPr>
              <a:t>&lt;Person&gt; </a:t>
            </a:r>
            <a:r>
              <a:rPr lang="cs-CZ" sz="1000" err="1">
                <a:latin typeface="Consolas" panose="020B0609020204030204" pitchFamily="49" charset="0"/>
              </a:rPr>
              <a:t>getEmployees</a:t>
            </a:r>
            <a:r>
              <a:rPr lang="cs-CZ" sz="1000">
                <a:latin typeface="Consolas" panose="020B0609020204030204" pitchFamily="49" charset="0"/>
              </a:rPr>
              <a:t>()</a:t>
            </a:r>
          </a:p>
          <a:p>
            <a:r>
              <a:rPr lang="cs-CZ" sz="1000">
                <a:latin typeface="Consolas" panose="020B0609020204030204" pitchFamily="49" charset="0"/>
              </a:rPr>
              <a:t>        {</a:t>
            </a:r>
          </a:p>
          <a:p>
            <a:r>
              <a:rPr lang="en-US" sz="1000">
                <a:latin typeface="Consolas" panose="020B0609020204030204" pitchFamily="49" charset="0"/>
              </a:rPr>
              <a:t>            HashSet&lt;Person&gt; employees = </a:t>
            </a:r>
            <a:r>
              <a:rPr lang="en-US" sz="1000">
                <a:solidFill>
                  <a:srgbClr val="0000FF"/>
                </a:solidFill>
                <a:latin typeface="Consolas" panose="020B0609020204030204" pitchFamily="49" charset="0"/>
              </a:rPr>
              <a:t>new</a:t>
            </a:r>
            <a:r>
              <a:rPr lang="en-US" sz="1000">
                <a:latin typeface="Consolas" panose="020B0609020204030204" pitchFamily="49" charset="0"/>
              </a:rPr>
              <a:t> HashSet&lt;Person&gt;();</a:t>
            </a:r>
          </a:p>
          <a:p>
            <a:r>
              <a:rPr lang="en-US" sz="1000">
                <a:latin typeface="Consolas" panose="020B0609020204030204" pitchFamily="49" charset="0"/>
              </a:rPr>
              <a:t>            </a:t>
            </a:r>
            <a:r>
              <a:rPr lang="en-US" sz="1000">
                <a:solidFill>
                  <a:srgbClr val="0000FF"/>
                </a:solidFill>
                <a:latin typeface="Consolas" panose="020B0609020204030204" pitchFamily="49" charset="0"/>
              </a:rPr>
              <a:t>foreach</a:t>
            </a:r>
            <a:r>
              <a:rPr lang="en-US" sz="1000">
                <a:latin typeface="Consolas" panose="020B0609020204030204" pitchFamily="49" charset="0"/>
              </a:rPr>
              <a:t> (Employment </a:t>
            </a:r>
            <a:r>
              <a:rPr lang="en-US" sz="1000" err="1">
                <a:latin typeface="Consolas" panose="020B0609020204030204" pitchFamily="49" charset="0"/>
              </a:rPr>
              <a:t>employment</a:t>
            </a:r>
            <a:r>
              <a:rPr lang="en-US" sz="1000">
                <a:latin typeface="Consolas" panose="020B0609020204030204" pitchFamily="49" charset="0"/>
              </a:rPr>
              <a:t> </a:t>
            </a:r>
            <a:r>
              <a:rPr lang="en-US" sz="1000">
                <a:solidFill>
                  <a:srgbClr val="0000FF"/>
                </a:solidFill>
                <a:latin typeface="Consolas" panose="020B0609020204030204" pitchFamily="49" charset="0"/>
              </a:rPr>
              <a:t>in</a:t>
            </a:r>
            <a:r>
              <a:rPr lang="en-US" sz="1000">
                <a:latin typeface="Consolas" panose="020B0609020204030204" pitchFamily="49" charset="0"/>
              </a:rPr>
              <a:t> employments)</a:t>
            </a:r>
          </a:p>
          <a:p>
            <a:r>
              <a:rPr lang="cs-CZ" sz="1000">
                <a:latin typeface="Consolas" panose="020B0609020204030204" pitchFamily="49" charset="0"/>
              </a:rPr>
              <a:t>            {</a:t>
            </a:r>
          </a:p>
          <a:p>
            <a:r>
              <a:rPr lang="cs-CZ" sz="1000">
                <a:latin typeface="Consolas" panose="020B0609020204030204" pitchFamily="49" charset="0"/>
              </a:rPr>
              <a:t>                </a:t>
            </a:r>
            <a:r>
              <a:rPr lang="cs-CZ" sz="1000" err="1">
                <a:latin typeface="Consolas" panose="020B0609020204030204" pitchFamily="49" charset="0"/>
              </a:rPr>
              <a:t>employees.Add</a:t>
            </a:r>
            <a:r>
              <a:rPr lang="cs-CZ" sz="1000">
                <a:latin typeface="Consolas" panose="020B0609020204030204" pitchFamily="49" charset="0"/>
              </a:rPr>
              <a:t>(</a:t>
            </a:r>
            <a:r>
              <a:rPr lang="cs-CZ" sz="1000" err="1">
                <a:latin typeface="Consolas" panose="020B0609020204030204" pitchFamily="49" charset="0"/>
              </a:rPr>
              <a:t>employment.getPerson</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employees</a:t>
            </a:r>
            <a:r>
              <a:rPr lang="cs-CZ"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t>
            </a:r>
            <a:endParaRPr sz="1000" b="1">
              <a:solidFill>
                <a:srgbClr val="000080"/>
              </a:solidFill>
              <a:latin typeface="Consolas"/>
              <a:ea typeface="Consolas"/>
              <a:cs typeface="Consolas"/>
              <a:sym typeface="Consolas"/>
            </a:endParaRPr>
          </a:p>
        </p:txBody>
      </p:sp>
      <p:pic>
        <p:nvPicPr>
          <p:cNvPr id="314" name="Google Shape;314;p40"/>
          <p:cNvPicPr preferRelativeResize="0"/>
          <p:nvPr/>
        </p:nvPicPr>
        <p:blipFill>
          <a:blip r:embed="rId4">
            <a:alphaModFix/>
          </a:blip>
          <a:stretch>
            <a:fillRect/>
          </a:stretch>
        </p:blipFill>
        <p:spPr>
          <a:xfrm>
            <a:off x="300525" y="564555"/>
            <a:ext cx="1562975" cy="4188569"/>
          </a:xfrm>
          <a:prstGeom prst="rect">
            <a:avLst/>
          </a:prstGeom>
          <a:noFill/>
          <a:ln>
            <a:noFill/>
          </a:ln>
        </p:spPr>
      </p:pic>
    </p:spTree>
    <p:extLst>
      <p:ext uri="{BB962C8B-B14F-4D97-AF65-F5344CB8AC3E}">
        <p14:creationId xmlns:p14="http://schemas.microsoft.com/office/powerpoint/2010/main" val="2289163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diagram</a:t>
            </a:r>
            <a:endParaRPr sz="2400"/>
          </a:p>
        </p:txBody>
      </p:sp>
      <p:pic>
        <p:nvPicPr>
          <p:cNvPr id="321" name="Google Shape;321;p4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22" name="Google Shape;322;p4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23" name="Google Shape;323;p4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24" name="Google Shape;32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25" name="Google Shape;325;p41"/>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txBox="1"/>
          <p:nvPr/>
        </p:nvSpPr>
        <p:spPr>
          <a:xfrm>
            <a:off x="211400" y="683400"/>
            <a:ext cx="2568300" cy="147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200">
                <a:latin typeface="Proxima Nova"/>
                <a:ea typeface="Proxima Nova"/>
                <a:cs typeface="Proxima Nova"/>
                <a:sym typeface="Proxima Nova"/>
              </a:rPr>
              <a:t>Class diagram je UML diagram pro grafické zobrazení tříd, jejich vlastností a vztahů mezi nimi</a:t>
            </a:r>
            <a:endParaRPr/>
          </a:p>
        </p:txBody>
      </p:sp>
      <p:pic>
        <p:nvPicPr>
          <p:cNvPr id="327" name="Google Shape;327;p41"/>
          <p:cNvPicPr preferRelativeResize="0"/>
          <p:nvPr/>
        </p:nvPicPr>
        <p:blipFill>
          <a:blip r:embed="rId4">
            <a:alphaModFix/>
          </a:blip>
          <a:stretch>
            <a:fillRect/>
          </a:stretch>
        </p:blipFill>
        <p:spPr>
          <a:xfrm>
            <a:off x="2856475" y="65950"/>
            <a:ext cx="5799875" cy="4925150"/>
          </a:xfrm>
          <a:prstGeom prst="rect">
            <a:avLst/>
          </a:prstGeom>
          <a:noFill/>
          <a:ln>
            <a:noFill/>
          </a:ln>
        </p:spPr>
      </p:pic>
      <p:pic>
        <p:nvPicPr>
          <p:cNvPr id="328" name="Google Shape;328;p41"/>
          <p:cNvPicPr preferRelativeResize="0"/>
          <p:nvPr/>
        </p:nvPicPr>
        <p:blipFill>
          <a:blip r:embed="rId5">
            <a:alphaModFix/>
          </a:blip>
          <a:stretch>
            <a:fillRect/>
          </a:stretch>
        </p:blipFill>
        <p:spPr>
          <a:xfrm>
            <a:off x="211400" y="2884750"/>
            <a:ext cx="2791250" cy="2013350"/>
          </a:xfrm>
          <a:prstGeom prst="rect">
            <a:avLst/>
          </a:prstGeom>
          <a:noFill/>
          <a:ln>
            <a:noFill/>
          </a:ln>
        </p:spPr>
      </p:pic>
      <p:sp>
        <p:nvSpPr>
          <p:cNvPr id="329" name="Google Shape;329;p41"/>
          <p:cNvSpPr txBox="1"/>
          <p:nvPr/>
        </p:nvSpPr>
        <p:spPr>
          <a:xfrm>
            <a:off x="152400" y="2430550"/>
            <a:ext cx="3000000" cy="454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200">
                <a:latin typeface="Proxima Nova"/>
                <a:ea typeface="Proxima Nova"/>
                <a:cs typeface="Proxima Nova"/>
                <a:sym typeface="Proxima Nova"/>
              </a:rPr>
              <a:t>Je možné jít do většího detailu a zobrazit i metody a úroveň přístupu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42"/>
          <p:cNvPicPr preferRelativeResize="0"/>
          <p:nvPr/>
        </p:nvPicPr>
        <p:blipFill>
          <a:blip r:embed="rId3">
            <a:alphaModFix/>
          </a:blip>
          <a:stretch>
            <a:fillRect/>
          </a:stretch>
        </p:blipFill>
        <p:spPr>
          <a:xfrm>
            <a:off x="3279425" y="65950"/>
            <a:ext cx="5799875" cy="4925150"/>
          </a:xfrm>
          <a:prstGeom prst="rect">
            <a:avLst/>
          </a:prstGeom>
          <a:noFill/>
          <a:ln>
            <a:noFill/>
          </a:ln>
        </p:spPr>
      </p:pic>
      <p:pic>
        <p:nvPicPr>
          <p:cNvPr id="335" name="Google Shape;335;p42" descr="daum_equation_1503725646551.png"/>
          <p:cNvPicPr preferRelativeResize="0"/>
          <p:nvPr/>
        </p:nvPicPr>
        <p:blipFill>
          <a:blip r:embed="rId4">
            <a:alphaModFix/>
          </a:blip>
          <a:stretch>
            <a:fillRect/>
          </a:stretch>
        </p:blipFill>
        <p:spPr>
          <a:xfrm rot="10800000">
            <a:off x="148116" y="4991100"/>
            <a:ext cx="4284" cy="875"/>
          </a:xfrm>
          <a:prstGeom prst="rect">
            <a:avLst/>
          </a:prstGeom>
          <a:noFill/>
          <a:ln>
            <a:noFill/>
          </a:ln>
        </p:spPr>
      </p:pic>
      <p:pic>
        <p:nvPicPr>
          <p:cNvPr id="336" name="Google Shape;336;p42" descr="daum_equation_1503725646551.png"/>
          <p:cNvPicPr preferRelativeResize="0"/>
          <p:nvPr/>
        </p:nvPicPr>
        <p:blipFill>
          <a:blip r:embed="rId4">
            <a:alphaModFix/>
          </a:blip>
          <a:stretch>
            <a:fillRect/>
          </a:stretch>
        </p:blipFill>
        <p:spPr>
          <a:xfrm rot="10800000">
            <a:off x="300516" y="4991100"/>
            <a:ext cx="4284" cy="875"/>
          </a:xfrm>
          <a:prstGeom prst="rect">
            <a:avLst/>
          </a:prstGeom>
          <a:noFill/>
          <a:ln>
            <a:noFill/>
          </a:ln>
        </p:spPr>
      </p:pic>
      <p:pic>
        <p:nvPicPr>
          <p:cNvPr id="337" name="Google Shape;337;p42" descr="daum_equation_1503725699601.png"/>
          <p:cNvPicPr preferRelativeResize="0"/>
          <p:nvPr/>
        </p:nvPicPr>
        <p:blipFill>
          <a:blip r:embed="rId4">
            <a:alphaModFix/>
          </a:blip>
          <a:stretch>
            <a:fillRect/>
          </a:stretch>
        </p:blipFill>
        <p:spPr>
          <a:xfrm rot="10800000">
            <a:off x="452916" y="4991100"/>
            <a:ext cx="4284" cy="875"/>
          </a:xfrm>
          <a:prstGeom prst="rect">
            <a:avLst/>
          </a:prstGeom>
          <a:noFill/>
          <a:ln>
            <a:noFill/>
          </a:ln>
        </p:spPr>
      </p:pic>
      <p:sp>
        <p:nvSpPr>
          <p:cNvPr id="338" name="Google Shape;33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39" name="Google Shape;339;p42"/>
          <p:cNvSpPr txBox="1">
            <a:spLocks noGrp="1"/>
          </p:cNvSpPr>
          <p:nvPr>
            <p:ph type="title"/>
          </p:nvPr>
        </p:nvSpPr>
        <p:spPr>
          <a:xfrm>
            <a:off x="211400" y="110700"/>
            <a:ext cx="3477600"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Příklady systémů modelovaných objektovým přístuem</a:t>
            </a:r>
            <a:r>
              <a:rPr lang="en" sz="2400"/>
              <a:t> </a:t>
            </a:r>
            <a:endParaRPr sz="2400"/>
          </a:p>
        </p:txBody>
      </p:sp>
      <p:sp>
        <p:nvSpPr>
          <p:cNvPr id="340" name="Google Shape;340;p42"/>
          <p:cNvSpPr txBox="1"/>
          <p:nvPr/>
        </p:nvSpPr>
        <p:spPr>
          <a:xfrm>
            <a:off x="300525" y="1019975"/>
            <a:ext cx="2979000" cy="33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729"/>
                </a:solidFill>
                <a:latin typeface="Proxima Nova"/>
                <a:ea typeface="Proxima Nova"/>
                <a:cs typeface="Proxima Nova"/>
                <a:sym typeface="Proxima Nova"/>
              </a:rPr>
              <a:t>Tento systém reprezentuje knihovnu:</a:t>
            </a:r>
            <a:endParaRPr sz="1200">
              <a:solidFill>
                <a:srgbClr val="242729"/>
              </a:solidFill>
              <a:latin typeface="Proxima Nova"/>
              <a:ea typeface="Proxima Nova"/>
              <a:cs typeface="Proxima Nova"/>
              <a:sym typeface="Proxima Nova"/>
            </a:endParaRPr>
          </a:p>
          <a:p>
            <a:pPr marL="457200" lvl="0" indent="-304800" algn="l" rtl="0">
              <a:spcBef>
                <a:spcPts val="400"/>
              </a:spcBef>
              <a:spcAft>
                <a:spcPts val="0"/>
              </a:spcAft>
              <a:buClr>
                <a:srgbClr val="242729"/>
              </a:buClr>
              <a:buSzPts val="1200"/>
              <a:buFont typeface="Proxima Nova"/>
              <a:buChar char="●"/>
            </a:pPr>
            <a:r>
              <a:rPr lang="en" sz="1200">
                <a:solidFill>
                  <a:srgbClr val="242729"/>
                </a:solidFill>
                <a:latin typeface="Proxima Nova"/>
                <a:ea typeface="Proxima Nova"/>
                <a:cs typeface="Proxima Nova"/>
                <a:sym typeface="Proxima Nova"/>
              </a:rPr>
              <a:t>Mám knihovnu, ta spravuje N účtů, N knih a disponuje jedním katalogem</a:t>
            </a:r>
            <a:endParaRPr sz="1200">
              <a:solidFill>
                <a:srgbClr val="242729"/>
              </a:solidFill>
              <a:latin typeface="Proxima Nova"/>
              <a:ea typeface="Proxima Nova"/>
              <a:cs typeface="Proxima Nova"/>
              <a:sym typeface="Proxima Nova"/>
            </a:endParaRPr>
          </a:p>
          <a:p>
            <a:pPr marL="457200" lvl="0" indent="-304800" algn="l" rtl="0">
              <a:spcBef>
                <a:spcPts val="0"/>
              </a:spcBef>
              <a:spcAft>
                <a:spcPts val="0"/>
              </a:spcAft>
              <a:buClr>
                <a:srgbClr val="242729"/>
              </a:buClr>
              <a:buSzPts val="1200"/>
              <a:buFont typeface="Proxima Nova"/>
              <a:buChar char="●"/>
            </a:pPr>
            <a:r>
              <a:rPr lang="en" sz="1200">
                <a:solidFill>
                  <a:srgbClr val="242729"/>
                </a:solidFill>
                <a:latin typeface="Proxima Nova"/>
                <a:ea typeface="Proxima Nova"/>
                <a:cs typeface="Proxima Nova"/>
                <a:sym typeface="Proxima Nova"/>
              </a:rPr>
              <a:t>U účtů evidujeme v jakém jsou stavu a pro jakého člena jsou otevřeny </a:t>
            </a:r>
            <a:endParaRPr sz="1200">
              <a:solidFill>
                <a:srgbClr val="242729"/>
              </a:solidFill>
              <a:latin typeface="Proxima Nova"/>
              <a:ea typeface="Proxima Nova"/>
              <a:cs typeface="Proxima Nova"/>
              <a:sym typeface="Proxima Nova"/>
            </a:endParaRPr>
          </a:p>
          <a:p>
            <a:pPr marL="457200" lvl="0" indent="-304800" algn="l" rtl="0">
              <a:spcBef>
                <a:spcPts val="0"/>
              </a:spcBef>
              <a:spcAft>
                <a:spcPts val="0"/>
              </a:spcAft>
              <a:buClr>
                <a:srgbClr val="242729"/>
              </a:buClr>
              <a:buSzPts val="1200"/>
              <a:buFont typeface="Proxima Nova"/>
              <a:buChar char="●"/>
            </a:pPr>
            <a:r>
              <a:rPr lang="en" sz="1200">
                <a:solidFill>
                  <a:srgbClr val="242729"/>
                </a:solidFill>
                <a:latin typeface="Proxima Nova"/>
                <a:ea typeface="Proxima Nova"/>
                <a:cs typeface="Proxima Nova"/>
                <a:sym typeface="Proxima Nova"/>
              </a:rPr>
              <a:t>V knihovně se půjčují knihy, abychom je mohli elektronicky evidovat a vyhledávat, tak jsou opatřeny čarovým kódem a RFID </a:t>
            </a:r>
            <a:endParaRPr sz="1200">
              <a:solidFill>
                <a:srgbClr val="242729"/>
              </a:solidFill>
              <a:latin typeface="Proxima Nova"/>
              <a:ea typeface="Proxima Nova"/>
              <a:cs typeface="Proxima Nova"/>
              <a:sym typeface="Proxima Nova"/>
            </a:endParaRPr>
          </a:p>
          <a:p>
            <a:pPr marL="457200" lvl="0" indent="-304800" algn="l" rtl="0">
              <a:spcBef>
                <a:spcPts val="0"/>
              </a:spcBef>
              <a:spcAft>
                <a:spcPts val="0"/>
              </a:spcAft>
              <a:buClr>
                <a:srgbClr val="242729"/>
              </a:buClr>
              <a:buSzPts val="1200"/>
              <a:buFont typeface="Proxima Nova"/>
              <a:buChar char="●"/>
            </a:pPr>
            <a:r>
              <a:rPr lang="en" sz="1200">
                <a:solidFill>
                  <a:srgbClr val="242729"/>
                </a:solidFill>
                <a:latin typeface="Proxima Nova"/>
                <a:ea typeface="Proxima Nova"/>
                <a:cs typeface="Proxima Nova"/>
                <a:sym typeface="Proxima Nova"/>
              </a:rPr>
              <a:t>Ke katalogu můžeme přistupovat pomocí rozhraní pro vyhledávání a správu</a:t>
            </a:r>
            <a:endParaRPr sz="1200">
              <a:solidFill>
                <a:srgbClr val="242729"/>
              </a:solidFill>
              <a:latin typeface="Proxima Nova"/>
              <a:ea typeface="Proxima Nova"/>
              <a:cs typeface="Proxima Nova"/>
              <a:sym typeface="Proxima Nova"/>
            </a:endParaRPr>
          </a:p>
          <a:p>
            <a:pPr marL="0" lvl="0" indent="0" algn="l" rtl="0">
              <a:spcBef>
                <a:spcPts val="400"/>
              </a:spcBef>
              <a:spcAft>
                <a:spcPts val="0"/>
              </a:spcAft>
              <a:buNone/>
            </a:pPr>
            <a:endParaRPr sz="1200">
              <a:solidFill>
                <a:srgbClr val="242729"/>
              </a:solidFill>
              <a:latin typeface="Proxima Nova"/>
              <a:ea typeface="Proxima Nova"/>
              <a:cs typeface="Proxima Nova"/>
              <a:sym typeface="Proxima Nova"/>
            </a:endParaRPr>
          </a:p>
          <a:p>
            <a:pPr marL="0" lvl="0" indent="0" algn="l" rtl="0">
              <a:spcBef>
                <a:spcPts val="400"/>
              </a:spcBef>
              <a:spcAft>
                <a:spcPts val="400"/>
              </a:spcAft>
              <a:buNone/>
            </a:pPr>
            <a:r>
              <a:rPr lang="en" sz="1200" b="1">
                <a:solidFill>
                  <a:srgbClr val="242729"/>
                </a:solidFill>
                <a:latin typeface="Proxima Nova"/>
                <a:ea typeface="Proxima Nova"/>
                <a:cs typeface="Proxima Nova"/>
                <a:sym typeface="Proxima Nova"/>
              </a:rPr>
              <a:t>Systém vhodný pro realizaci pomocí OOP</a:t>
            </a:r>
            <a:endParaRPr sz="1200" b="1">
              <a:solidFill>
                <a:srgbClr val="242729"/>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3"/>
          <p:cNvPicPr preferRelativeResize="0"/>
          <p:nvPr/>
        </p:nvPicPr>
        <p:blipFill>
          <a:blip r:embed="rId3">
            <a:alphaModFix/>
          </a:blip>
          <a:stretch>
            <a:fillRect/>
          </a:stretch>
        </p:blipFill>
        <p:spPr>
          <a:xfrm>
            <a:off x="2843450" y="-376114"/>
            <a:ext cx="6177700" cy="5368090"/>
          </a:xfrm>
          <a:prstGeom prst="rect">
            <a:avLst/>
          </a:prstGeom>
          <a:noFill/>
          <a:ln>
            <a:noFill/>
          </a:ln>
        </p:spPr>
      </p:pic>
      <p:pic>
        <p:nvPicPr>
          <p:cNvPr id="346" name="Google Shape;346;p43" descr="daum_equation_1503725646551.png"/>
          <p:cNvPicPr preferRelativeResize="0"/>
          <p:nvPr/>
        </p:nvPicPr>
        <p:blipFill>
          <a:blip r:embed="rId4">
            <a:alphaModFix/>
          </a:blip>
          <a:stretch>
            <a:fillRect/>
          </a:stretch>
        </p:blipFill>
        <p:spPr>
          <a:xfrm rot="10800000">
            <a:off x="148116" y="4991100"/>
            <a:ext cx="4284" cy="875"/>
          </a:xfrm>
          <a:prstGeom prst="rect">
            <a:avLst/>
          </a:prstGeom>
          <a:noFill/>
          <a:ln>
            <a:noFill/>
          </a:ln>
        </p:spPr>
      </p:pic>
      <p:pic>
        <p:nvPicPr>
          <p:cNvPr id="347" name="Google Shape;347;p43" descr="daum_equation_1503725646551.png"/>
          <p:cNvPicPr preferRelativeResize="0"/>
          <p:nvPr/>
        </p:nvPicPr>
        <p:blipFill>
          <a:blip r:embed="rId4">
            <a:alphaModFix/>
          </a:blip>
          <a:stretch>
            <a:fillRect/>
          </a:stretch>
        </p:blipFill>
        <p:spPr>
          <a:xfrm rot="10800000">
            <a:off x="300516" y="4991100"/>
            <a:ext cx="4284" cy="875"/>
          </a:xfrm>
          <a:prstGeom prst="rect">
            <a:avLst/>
          </a:prstGeom>
          <a:noFill/>
          <a:ln>
            <a:noFill/>
          </a:ln>
        </p:spPr>
      </p:pic>
      <p:pic>
        <p:nvPicPr>
          <p:cNvPr id="348" name="Google Shape;348;p43" descr="daum_equation_1503725699601.png"/>
          <p:cNvPicPr preferRelativeResize="0"/>
          <p:nvPr/>
        </p:nvPicPr>
        <p:blipFill>
          <a:blip r:embed="rId4">
            <a:alphaModFix/>
          </a:blip>
          <a:stretch>
            <a:fillRect/>
          </a:stretch>
        </p:blipFill>
        <p:spPr>
          <a:xfrm rot="10800000">
            <a:off x="452916" y="4991100"/>
            <a:ext cx="4284" cy="875"/>
          </a:xfrm>
          <a:prstGeom prst="rect">
            <a:avLst/>
          </a:prstGeom>
          <a:noFill/>
          <a:ln>
            <a:noFill/>
          </a:ln>
        </p:spPr>
      </p:pic>
      <p:sp>
        <p:nvSpPr>
          <p:cNvPr id="349" name="Google Shape;34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50" name="Google Shape;350;p43"/>
          <p:cNvSpPr txBox="1">
            <a:spLocks noGrp="1"/>
          </p:cNvSpPr>
          <p:nvPr>
            <p:ph type="title"/>
          </p:nvPr>
        </p:nvSpPr>
        <p:spPr>
          <a:xfrm>
            <a:off x="211400" y="110700"/>
            <a:ext cx="3477600"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Příklady systémů modelovaných objektovým přístuem</a:t>
            </a:r>
            <a:r>
              <a:rPr lang="en" sz="2400"/>
              <a:t> </a:t>
            </a:r>
            <a:endParaRPr sz="2400"/>
          </a:p>
        </p:txBody>
      </p:sp>
      <p:sp>
        <p:nvSpPr>
          <p:cNvPr id="351" name="Google Shape;351;p43"/>
          <p:cNvSpPr txBox="1"/>
          <p:nvPr/>
        </p:nvSpPr>
        <p:spPr>
          <a:xfrm>
            <a:off x="304800" y="947375"/>
            <a:ext cx="2585100" cy="26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400"/>
              </a:spcAft>
              <a:buNone/>
            </a:pPr>
            <a:r>
              <a:rPr lang="en">
                <a:solidFill>
                  <a:srgbClr val="242729"/>
                </a:solidFill>
                <a:latin typeface="Proxima Nova"/>
                <a:ea typeface="Proxima Nova"/>
                <a:cs typeface="Proxima Nova"/>
                <a:sym typeface="Proxima Nova"/>
              </a:rPr>
              <a:t>Tento class model reprezentuje systém pro správu objednávek</a:t>
            </a:r>
            <a:endParaRPr/>
          </a:p>
        </p:txBody>
      </p:sp>
      <p:sp>
        <p:nvSpPr>
          <p:cNvPr id="352" name="Google Shape;352;p43"/>
          <p:cNvSpPr txBox="1"/>
          <p:nvPr/>
        </p:nvSpPr>
        <p:spPr>
          <a:xfrm>
            <a:off x="457200" y="3945850"/>
            <a:ext cx="25851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400"/>
              </a:spcAft>
              <a:buNone/>
            </a:pPr>
            <a:r>
              <a:rPr lang="en" b="1">
                <a:solidFill>
                  <a:srgbClr val="242729"/>
                </a:solidFill>
                <a:latin typeface="Proxima Nova"/>
                <a:ea typeface="Proxima Nova"/>
                <a:cs typeface="Proxima Nova"/>
                <a:sym typeface="Proxima Nova"/>
              </a:rPr>
              <a:t>Systém vhodný pro realizaci pomocí OOP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58" name="Google Shape;358;p4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59" name="Google Shape;359;p4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60" name="Google Shape;36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61" name="Google Shape;361;p44"/>
          <p:cNvSpPr txBox="1">
            <a:spLocks noGrp="1"/>
          </p:cNvSpPr>
          <p:nvPr>
            <p:ph type="title"/>
          </p:nvPr>
        </p:nvSpPr>
        <p:spPr>
          <a:xfrm>
            <a:off x="211400" y="110700"/>
            <a:ext cx="3477600"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Příklady systémů modelovaných objektovým přístupem</a:t>
            </a:r>
            <a:r>
              <a:rPr lang="en" sz="2400"/>
              <a:t> </a:t>
            </a:r>
            <a:endParaRPr sz="2400"/>
          </a:p>
        </p:txBody>
      </p:sp>
      <p:pic>
        <p:nvPicPr>
          <p:cNvPr id="362" name="Google Shape;362;p44"/>
          <p:cNvPicPr preferRelativeResize="0"/>
          <p:nvPr/>
        </p:nvPicPr>
        <p:blipFill>
          <a:blip r:embed="rId4">
            <a:alphaModFix/>
          </a:blip>
          <a:stretch>
            <a:fillRect/>
          </a:stretch>
        </p:blipFill>
        <p:spPr>
          <a:xfrm>
            <a:off x="5122400" y="0"/>
            <a:ext cx="3229489" cy="5143499"/>
          </a:xfrm>
          <a:prstGeom prst="rect">
            <a:avLst/>
          </a:prstGeom>
          <a:noFill/>
          <a:ln>
            <a:noFill/>
          </a:ln>
        </p:spPr>
      </p:pic>
      <p:sp>
        <p:nvSpPr>
          <p:cNvPr id="363" name="Google Shape;363;p44"/>
          <p:cNvSpPr txBox="1"/>
          <p:nvPr/>
        </p:nvSpPr>
        <p:spPr>
          <a:xfrm>
            <a:off x="300525" y="1019975"/>
            <a:ext cx="3646200" cy="33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42729"/>
                </a:solidFill>
                <a:latin typeface="Proxima Nova"/>
                <a:ea typeface="Proxima Nova"/>
                <a:cs typeface="Proxima Nova"/>
                <a:sym typeface="Proxima Nova"/>
              </a:rPr>
              <a:t>Tento class diagram ukazuje třídy a rozhraní v package </a:t>
            </a:r>
            <a:r>
              <a:rPr lang="en" i="1">
                <a:solidFill>
                  <a:srgbClr val="242729"/>
                </a:solidFill>
                <a:latin typeface="Proxima Nova"/>
                <a:ea typeface="Proxima Nova"/>
                <a:cs typeface="Proxima Nova"/>
                <a:sym typeface="Proxima Nova"/>
              </a:rPr>
              <a:t>java.io</a:t>
            </a:r>
            <a:r>
              <a:rPr lang="en">
                <a:solidFill>
                  <a:srgbClr val="242729"/>
                </a:solidFill>
                <a:latin typeface="Proxima Nova"/>
                <a:ea typeface="Proxima Nova"/>
                <a:cs typeface="Proxima Nova"/>
                <a:sym typeface="Proxima Nova"/>
              </a:rPr>
              <a:t>. Ukazuje, že i Java knihovny jsou realizovány pomocí OOP. </a:t>
            </a:r>
            <a:endParaRPr>
              <a:solidFill>
                <a:srgbClr val="242729"/>
              </a:solidFill>
              <a:latin typeface="Proxima Nova"/>
              <a:ea typeface="Proxima Nova"/>
              <a:cs typeface="Proxima Nova"/>
              <a:sym typeface="Proxima Nova"/>
            </a:endParaRPr>
          </a:p>
          <a:p>
            <a:pPr marL="0" lvl="0" indent="0" algn="l" rtl="0">
              <a:spcBef>
                <a:spcPts val="400"/>
              </a:spcBef>
              <a:spcAft>
                <a:spcPts val="0"/>
              </a:spcAft>
              <a:buNone/>
            </a:pPr>
            <a:endParaRPr>
              <a:solidFill>
                <a:srgbClr val="242729"/>
              </a:solidFill>
              <a:latin typeface="Proxima Nova"/>
              <a:ea typeface="Proxima Nova"/>
              <a:cs typeface="Proxima Nova"/>
              <a:sym typeface="Proxima Nova"/>
            </a:endParaRPr>
          </a:p>
          <a:p>
            <a:pPr marL="0" lvl="0" indent="0" algn="l" rtl="0">
              <a:spcBef>
                <a:spcPts val="400"/>
              </a:spcBef>
              <a:spcAft>
                <a:spcPts val="0"/>
              </a:spcAft>
              <a:buNone/>
            </a:pPr>
            <a:r>
              <a:rPr lang="en">
                <a:solidFill>
                  <a:srgbClr val="242729"/>
                </a:solidFill>
                <a:latin typeface="Proxima Nova"/>
                <a:ea typeface="Proxima Nova"/>
                <a:cs typeface="Proxima Nova"/>
                <a:sym typeface="Proxima Nova"/>
              </a:rPr>
              <a:t>Při debuggování Javy je zřejmá hierarchie tříd a modularizace, je jednoduše pochopitelné trasovat co se právě děje </a:t>
            </a:r>
            <a:endParaRPr>
              <a:solidFill>
                <a:srgbClr val="242729"/>
              </a:solidFill>
              <a:latin typeface="Proxima Nova"/>
              <a:ea typeface="Proxima Nova"/>
              <a:cs typeface="Proxima Nova"/>
              <a:sym typeface="Proxima Nova"/>
            </a:endParaRPr>
          </a:p>
          <a:p>
            <a:pPr marL="0" lvl="0" indent="0" algn="l" rtl="0">
              <a:spcBef>
                <a:spcPts val="400"/>
              </a:spcBef>
              <a:spcAft>
                <a:spcPts val="0"/>
              </a:spcAft>
              <a:buNone/>
            </a:pPr>
            <a:endParaRPr>
              <a:solidFill>
                <a:srgbClr val="242729"/>
              </a:solidFill>
              <a:latin typeface="Proxima Nova"/>
              <a:ea typeface="Proxima Nova"/>
              <a:cs typeface="Proxima Nova"/>
              <a:sym typeface="Proxima Nova"/>
            </a:endParaRPr>
          </a:p>
          <a:p>
            <a:pPr marL="0" lvl="0" indent="0" algn="l" rtl="0">
              <a:spcBef>
                <a:spcPts val="400"/>
              </a:spcBef>
              <a:spcAft>
                <a:spcPts val="400"/>
              </a:spcAft>
              <a:buNone/>
            </a:pPr>
            <a:r>
              <a:rPr lang="en">
                <a:solidFill>
                  <a:srgbClr val="242729"/>
                </a:solidFill>
                <a:latin typeface="Proxima Nova"/>
                <a:ea typeface="Proxima Nova"/>
                <a:cs typeface="Proxima Nova"/>
                <a:sym typeface="Proxima Nova"/>
              </a:rPr>
              <a:t>Negativem je, že neustále procházíte desítkami vrstev tříd a jejich předků, kde v každé metodě je pár řádků kódu (stack trace se nevejde ani na jednu stránku)</a:t>
            </a:r>
            <a:endParaRPr>
              <a:solidFill>
                <a:srgbClr val="242729"/>
              </a:solidFill>
              <a:latin typeface="Proxima Nova"/>
              <a:ea typeface="Proxima Nova"/>
              <a:cs typeface="Proxima Nova"/>
              <a:sym typeface="Proxima Nova"/>
            </a:endParaRPr>
          </a:p>
        </p:txBody>
      </p:sp>
      <p:sp>
        <p:nvSpPr>
          <p:cNvPr id="364" name="Google Shape;364;p44"/>
          <p:cNvSpPr txBox="1"/>
          <p:nvPr/>
        </p:nvSpPr>
        <p:spPr>
          <a:xfrm>
            <a:off x="304800" y="4153225"/>
            <a:ext cx="30915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400"/>
              </a:spcAft>
              <a:buNone/>
            </a:pPr>
            <a:r>
              <a:rPr lang="en" b="1">
                <a:solidFill>
                  <a:srgbClr val="242729"/>
                </a:solidFill>
                <a:latin typeface="Proxima Nova"/>
                <a:ea typeface="Proxima Nova"/>
                <a:cs typeface="Proxima Nova"/>
                <a:sym typeface="Proxima Nova"/>
              </a:rPr>
              <a:t>Java je realizovaná pomocí OOP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70" name="Google Shape;370;p4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71" name="Google Shape;371;p4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72" name="Google Shape;37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73" name="Google Shape;373;p45"/>
          <p:cNvSpPr txBox="1">
            <a:spLocks noGrp="1"/>
          </p:cNvSpPr>
          <p:nvPr>
            <p:ph type="title"/>
          </p:nvPr>
        </p:nvSpPr>
        <p:spPr>
          <a:xfrm>
            <a:off x="211400" y="110700"/>
            <a:ext cx="5962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Jak budu modelovat neuronovou síť?</a:t>
            </a:r>
            <a:endParaRPr sz="2400"/>
          </a:p>
        </p:txBody>
      </p:sp>
      <p:pic>
        <p:nvPicPr>
          <p:cNvPr id="374" name="Google Shape;374;p45"/>
          <p:cNvPicPr preferRelativeResize="0"/>
          <p:nvPr/>
        </p:nvPicPr>
        <p:blipFill>
          <a:blip r:embed="rId4">
            <a:alphaModFix/>
          </a:blip>
          <a:stretch>
            <a:fillRect/>
          </a:stretch>
        </p:blipFill>
        <p:spPr>
          <a:xfrm>
            <a:off x="178375" y="1387125"/>
            <a:ext cx="4495800" cy="2705100"/>
          </a:xfrm>
          <a:prstGeom prst="rect">
            <a:avLst/>
          </a:prstGeom>
          <a:noFill/>
          <a:ln>
            <a:noFill/>
          </a:ln>
        </p:spPr>
      </p:pic>
      <p:sp>
        <p:nvSpPr>
          <p:cNvPr id="375" name="Google Shape;375;p45"/>
          <p:cNvSpPr txBox="1"/>
          <p:nvPr/>
        </p:nvSpPr>
        <p:spPr>
          <a:xfrm>
            <a:off x="3643709" y="2601757"/>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f</a:t>
            </a:r>
            <a:r>
              <a:rPr lang="en" sz="1200">
                <a:latin typeface="Proxima Nova"/>
                <a:ea typeface="Proxima Nova"/>
                <a:cs typeface="Proxima Nova"/>
                <a:sym typeface="Proxima Nova"/>
              </a:rPr>
              <a:t>1</a:t>
            </a:r>
            <a:endParaRPr/>
          </a:p>
        </p:txBody>
      </p:sp>
      <p:sp>
        <p:nvSpPr>
          <p:cNvPr id="376" name="Google Shape;376;p45"/>
          <p:cNvSpPr txBox="1"/>
          <p:nvPr/>
        </p:nvSpPr>
        <p:spPr>
          <a:xfrm>
            <a:off x="3643709" y="3159407"/>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f</a:t>
            </a:r>
            <a:r>
              <a:rPr lang="en" sz="1200">
                <a:latin typeface="Proxima Nova"/>
                <a:ea typeface="Proxima Nova"/>
                <a:cs typeface="Proxima Nova"/>
                <a:sym typeface="Proxima Nova"/>
              </a:rPr>
              <a:t>2</a:t>
            </a:r>
            <a:endParaRPr/>
          </a:p>
        </p:txBody>
      </p:sp>
      <p:sp>
        <p:nvSpPr>
          <p:cNvPr id="377" name="Google Shape;377;p45"/>
          <p:cNvSpPr txBox="1"/>
          <p:nvPr/>
        </p:nvSpPr>
        <p:spPr>
          <a:xfrm>
            <a:off x="2248657" y="1992161"/>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g</a:t>
            </a:r>
            <a:r>
              <a:rPr lang="en" sz="1200">
                <a:latin typeface="Proxima Nova"/>
                <a:ea typeface="Proxima Nova"/>
                <a:cs typeface="Proxima Nova"/>
                <a:sym typeface="Proxima Nova"/>
              </a:rPr>
              <a:t>1</a:t>
            </a:r>
            <a:endParaRPr/>
          </a:p>
        </p:txBody>
      </p:sp>
      <p:sp>
        <p:nvSpPr>
          <p:cNvPr id="378" name="Google Shape;378;p45"/>
          <p:cNvSpPr txBox="1"/>
          <p:nvPr/>
        </p:nvSpPr>
        <p:spPr>
          <a:xfrm>
            <a:off x="859147" y="2291881"/>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h</a:t>
            </a:r>
            <a:r>
              <a:rPr lang="en" sz="1200">
                <a:latin typeface="Proxima Nova"/>
                <a:ea typeface="Proxima Nova"/>
                <a:cs typeface="Proxima Nova"/>
                <a:sym typeface="Proxima Nova"/>
              </a:rPr>
              <a:t>1</a:t>
            </a:r>
            <a:endParaRPr/>
          </a:p>
        </p:txBody>
      </p:sp>
      <p:sp>
        <p:nvSpPr>
          <p:cNvPr id="379" name="Google Shape;379;p45"/>
          <p:cNvSpPr txBox="1"/>
          <p:nvPr/>
        </p:nvSpPr>
        <p:spPr>
          <a:xfrm>
            <a:off x="3080857" y="2213852"/>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w</a:t>
            </a:r>
            <a:r>
              <a:rPr lang="en" sz="1200">
                <a:latin typeface="Proxima Nova"/>
                <a:ea typeface="Proxima Nova"/>
                <a:cs typeface="Proxima Nova"/>
                <a:sym typeface="Proxima Nova"/>
              </a:rPr>
              <a:t>1</a:t>
            </a:r>
            <a:endParaRPr/>
          </a:p>
        </p:txBody>
      </p:sp>
      <p:sp>
        <p:nvSpPr>
          <p:cNvPr id="380" name="Google Shape;380;p45"/>
          <p:cNvSpPr txBox="1"/>
          <p:nvPr/>
        </p:nvSpPr>
        <p:spPr>
          <a:xfrm>
            <a:off x="3080857" y="2503075"/>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w</a:t>
            </a:r>
            <a:r>
              <a:rPr lang="en" sz="1200">
                <a:latin typeface="Proxima Nova"/>
                <a:ea typeface="Proxima Nova"/>
                <a:cs typeface="Proxima Nova"/>
                <a:sym typeface="Proxima Nova"/>
              </a:rPr>
              <a:t>2</a:t>
            </a:r>
            <a:endParaRPr/>
          </a:p>
        </p:txBody>
      </p:sp>
      <p:sp>
        <p:nvSpPr>
          <p:cNvPr id="381" name="Google Shape;381;p45"/>
          <p:cNvSpPr txBox="1"/>
          <p:nvPr/>
        </p:nvSpPr>
        <p:spPr>
          <a:xfrm>
            <a:off x="1416457" y="1992152"/>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v</a:t>
            </a:r>
            <a:r>
              <a:rPr lang="en" sz="1200">
                <a:latin typeface="Proxima Nova"/>
                <a:ea typeface="Proxima Nova"/>
                <a:cs typeface="Proxima Nova"/>
                <a:sym typeface="Proxima Nova"/>
              </a:rPr>
              <a:t>1</a:t>
            </a:r>
            <a:endParaRPr/>
          </a:p>
        </p:txBody>
      </p:sp>
      <p:sp>
        <p:nvSpPr>
          <p:cNvPr id="382" name="Google Shape;382;p45"/>
          <p:cNvSpPr txBox="1"/>
          <p:nvPr/>
        </p:nvSpPr>
        <p:spPr>
          <a:xfrm rot="-5400000">
            <a:off x="-197102" y="2699025"/>
            <a:ext cx="827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chemeClr val="lt1"/>
                </a:highlight>
              </a:rPr>
              <a:t>vstup</a:t>
            </a:r>
            <a:endParaRPr sz="1600">
              <a:highlight>
                <a:schemeClr val="lt1"/>
              </a:highlight>
            </a:endParaRPr>
          </a:p>
        </p:txBody>
      </p:sp>
      <p:sp>
        <p:nvSpPr>
          <p:cNvPr id="383" name="Google Shape;383;p45"/>
          <p:cNvSpPr txBox="1"/>
          <p:nvPr/>
        </p:nvSpPr>
        <p:spPr>
          <a:xfrm rot="-5400000">
            <a:off x="4158461" y="2784678"/>
            <a:ext cx="827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chemeClr val="lt1"/>
                </a:highlight>
              </a:rPr>
              <a:t>výstup</a:t>
            </a:r>
            <a:endParaRPr sz="1600">
              <a:highlight>
                <a:schemeClr val="lt1"/>
              </a:highlight>
            </a:endParaRPr>
          </a:p>
        </p:txBody>
      </p:sp>
      <p:sp>
        <p:nvSpPr>
          <p:cNvPr id="384" name="Google Shape;384;p45"/>
          <p:cNvSpPr/>
          <p:nvPr/>
        </p:nvSpPr>
        <p:spPr>
          <a:xfrm>
            <a:off x="3526475" y="1929905"/>
            <a:ext cx="762000" cy="4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2045275" y="1325405"/>
            <a:ext cx="762000" cy="4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654450" y="1616130"/>
            <a:ext cx="762000" cy="4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6173900" y="966250"/>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Neuron</a:t>
            </a:r>
            <a:endParaRPr sz="1200"/>
          </a:p>
        </p:txBody>
      </p:sp>
      <p:cxnSp>
        <p:nvCxnSpPr>
          <p:cNvPr id="388" name="Google Shape;388;p45"/>
          <p:cNvCxnSpPr>
            <a:stCxn id="387" idx="2"/>
            <a:endCxn id="387" idx="3"/>
          </p:cNvCxnSpPr>
          <p:nvPr/>
        </p:nvCxnSpPr>
        <p:spPr>
          <a:xfrm rot="-5400000">
            <a:off x="6851600" y="907600"/>
            <a:ext cx="125700" cy="493800"/>
          </a:xfrm>
          <a:prstGeom prst="bentConnector4">
            <a:avLst>
              <a:gd name="adj1" fmla="val -469193"/>
              <a:gd name="adj2" fmla="val 148193"/>
            </a:avLst>
          </a:prstGeom>
          <a:noFill/>
          <a:ln w="9525" cap="flat" cmpd="sng">
            <a:solidFill>
              <a:srgbClr val="434343"/>
            </a:solidFill>
            <a:prstDash val="solid"/>
            <a:round/>
            <a:headEnd type="none" w="med" len="med"/>
            <a:tailEnd type="none" w="med" len="med"/>
          </a:ln>
        </p:spPr>
      </p:cxnSp>
      <p:sp>
        <p:nvSpPr>
          <p:cNvPr id="389" name="Google Shape;389;p45"/>
          <p:cNvSpPr/>
          <p:nvPr/>
        </p:nvSpPr>
        <p:spPr>
          <a:xfrm>
            <a:off x="4917400" y="966250"/>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Function</a:t>
            </a:r>
            <a:endParaRPr sz="1200"/>
          </a:p>
        </p:txBody>
      </p:sp>
      <p:cxnSp>
        <p:nvCxnSpPr>
          <p:cNvPr id="390" name="Google Shape;390;p45"/>
          <p:cNvCxnSpPr>
            <a:stCxn id="389" idx="3"/>
            <a:endCxn id="387" idx="1"/>
          </p:cNvCxnSpPr>
          <p:nvPr/>
        </p:nvCxnSpPr>
        <p:spPr>
          <a:xfrm>
            <a:off x="5904700" y="1091800"/>
            <a:ext cx="269100" cy="600"/>
          </a:xfrm>
          <a:prstGeom prst="bentConnector3">
            <a:avLst>
              <a:gd name="adj1" fmla="val 50019"/>
            </a:avLst>
          </a:prstGeom>
          <a:noFill/>
          <a:ln w="9525" cap="flat" cmpd="sng">
            <a:solidFill>
              <a:srgbClr val="434343"/>
            </a:solidFill>
            <a:prstDash val="solid"/>
            <a:round/>
            <a:headEnd type="none" w="med" len="med"/>
            <a:tailEnd type="none" w="med" len="med"/>
          </a:ln>
        </p:spPr>
      </p:cxnSp>
      <p:sp>
        <p:nvSpPr>
          <p:cNvPr id="391" name="Google Shape;391;p45"/>
          <p:cNvSpPr/>
          <p:nvPr/>
        </p:nvSpPr>
        <p:spPr>
          <a:xfrm>
            <a:off x="6173900" y="1685550"/>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Connection</a:t>
            </a:r>
            <a:endParaRPr sz="1200"/>
          </a:p>
        </p:txBody>
      </p:sp>
      <p:cxnSp>
        <p:nvCxnSpPr>
          <p:cNvPr id="392" name="Google Shape;392;p45"/>
          <p:cNvCxnSpPr>
            <a:stCxn id="387" idx="2"/>
            <a:endCxn id="391" idx="0"/>
          </p:cNvCxnSpPr>
          <p:nvPr/>
        </p:nvCxnSpPr>
        <p:spPr>
          <a:xfrm rot="-5400000" flipH="1">
            <a:off x="6433700" y="1451200"/>
            <a:ext cx="468300" cy="600"/>
          </a:xfrm>
          <a:prstGeom prst="bentConnector3">
            <a:avLst>
              <a:gd name="adj1" fmla="val 49989"/>
            </a:avLst>
          </a:prstGeom>
          <a:noFill/>
          <a:ln w="9525" cap="flat" cmpd="sng">
            <a:solidFill>
              <a:srgbClr val="000000"/>
            </a:solidFill>
            <a:prstDash val="solid"/>
            <a:round/>
            <a:headEnd type="none" w="med" len="med"/>
            <a:tailEnd type="none" w="med" len="med"/>
          </a:ln>
        </p:spPr>
      </p:cxnSp>
      <p:cxnSp>
        <p:nvCxnSpPr>
          <p:cNvPr id="393" name="Google Shape;393;p45"/>
          <p:cNvCxnSpPr>
            <a:stCxn id="391" idx="3"/>
            <a:endCxn id="387" idx="3"/>
          </p:cNvCxnSpPr>
          <p:nvPr/>
        </p:nvCxnSpPr>
        <p:spPr>
          <a:xfrm rot="10800000" flipH="1">
            <a:off x="7161200" y="1091700"/>
            <a:ext cx="600" cy="719400"/>
          </a:xfrm>
          <a:prstGeom prst="bentConnector3">
            <a:avLst>
              <a:gd name="adj1" fmla="val 39687500"/>
            </a:avLst>
          </a:prstGeom>
          <a:noFill/>
          <a:ln w="9525" cap="flat" cmpd="sng">
            <a:solidFill>
              <a:srgbClr val="000000"/>
            </a:solidFill>
            <a:prstDash val="solid"/>
            <a:round/>
            <a:headEnd type="none" w="med" len="med"/>
            <a:tailEnd type="none" w="med" len="med"/>
          </a:ln>
        </p:spPr>
      </p:cxnSp>
      <p:sp>
        <p:nvSpPr>
          <p:cNvPr id="394" name="Google Shape;394;p45"/>
          <p:cNvSpPr/>
          <p:nvPr/>
        </p:nvSpPr>
        <p:spPr>
          <a:xfrm>
            <a:off x="7659350" y="602725"/>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Token</a:t>
            </a:r>
            <a:endParaRPr sz="1200"/>
          </a:p>
        </p:txBody>
      </p:sp>
      <p:cxnSp>
        <p:nvCxnSpPr>
          <p:cNvPr id="395" name="Google Shape;395;p45"/>
          <p:cNvCxnSpPr>
            <a:stCxn id="387" idx="0"/>
            <a:endCxn id="394" idx="1"/>
          </p:cNvCxnSpPr>
          <p:nvPr/>
        </p:nvCxnSpPr>
        <p:spPr>
          <a:xfrm rot="-5400000">
            <a:off x="7044500" y="351400"/>
            <a:ext cx="237900" cy="991800"/>
          </a:xfrm>
          <a:prstGeom prst="bentConnector2">
            <a:avLst/>
          </a:prstGeom>
          <a:noFill/>
          <a:ln w="9525" cap="flat" cmpd="sng">
            <a:solidFill>
              <a:srgbClr val="434343"/>
            </a:solidFill>
            <a:prstDash val="solid"/>
            <a:round/>
            <a:headEnd type="none" w="med" len="med"/>
            <a:tailEnd type="none" w="med" len="med"/>
          </a:ln>
        </p:spPr>
      </p:cxnSp>
      <p:sp>
        <p:nvSpPr>
          <p:cNvPr id="396" name="Google Shape;396;p45"/>
          <p:cNvSpPr/>
          <p:nvPr/>
        </p:nvSpPr>
        <p:spPr>
          <a:xfrm>
            <a:off x="5356475" y="2330775"/>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NetIterator</a:t>
            </a:r>
            <a:endParaRPr sz="1200"/>
          </a:p>
        </p:txBody>
      </p:sp>
      <p:sp>
        <p:nvSpPr>
          <p:cNvPr id="397" name="Google Shape;397;p45"/>
          <p:cNvSpPr/>
          <p:nvPr/>
        </p:nvSpPr>
        <p:spPr>
          <a:xfrm>
            <a:off x="6539809" y="2799375"/>
            <a:ext cx="17037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TokenSynchronizer</a:t>
            </a:r>
            <a:endParaRPr sz="1200"/>
          </a:p>
        </p:txBody>
      </p:sp>
      <p:sp>
        <p:nvSpPr>
          <p:cNvPr id="398" name="Google Shape;398;p45"/>
          <p:cNvSpPr/>
          <p:nvPr/>
        </p:nvSpPr>
        <p:spPr>
          <a:xfrm>
            <a:off x="5991625" y="3182850"/>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399" name="Google Shape;399;p45"/>
          <p:cNvSpPr/>
          <p:nvPr/>
        </p:nvSpPr>
        <p:spPr>
          <a:xfrm>
            <a:off x="6154825" y="3475500"/>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400" name="Google Shape;400;p45"/>
          <p:cNvSpPr/>
          <p:nvPr/>
        </p:nvSpPr>
        <p:spPr>
          <a:xfrm>
            <a:off x="7045413" y="3370725"/>
            <a:ext cx="987300" cy="251100"/>
          </a:xfrm>
          <a:prstGeom prst="rect">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pic>
        <p:nvPicPr>
          <p:cNvPr id="401" name="Google Shape;401;p45"/>
          <p:cNvPicPr preferRelativeResize="0"/>
          <p:nvPr/>
        </p:nvPicPr>
        <p:blipFill>
          <a:blip r:embed="rId5">
            <a:alphaModFix/>
          </a:blip>
          <a:stretch>
            <a:fillRect/>
          </a:stretch>
        </p:blipFill>
        <p:spPr>
          <a:xfrm>
            <a:off x="3055625" y="3717057"/>
            <a:ext cx="1703700" cy="1280494"/>
          </a:xfrm>
          <a:prstGeom prst="rect">
            <a:avLst/>
          </a:prstGeom>
          <a:noFill/>
          <a:ln>
            <a:noFill/>
          </a:ln>
        </p:spPr>
      </p:pic>
      <p:cxnSp>
        <p:nvCxnSpPr>
          <p:cNvPr id="402" name="Google Shape;402;p45"/>
          <p:cNvCxnSpPr>
            <a:endCxn id="401" idx="1"/>
          </p:cNvCxnSpPr>
          <p:nvPr/>
        </p:nvCxnSpPr>
        <p:spPr>
          <a:xfrm>
            <a:off x="2652725" y="4125404"/>
            <a:ext cx="402900" cy="231900"/>
          </a:xfrm>
          <a:prstGeom prst="straightConnector1">
            <a:avLst/>
          </a:prstGeom>
          <a:noFill/>
          <a:ln w="9525" cap="flat" cmpd="sng">
            <a:solidFill>
              <a:srgbClr val="000000"/>
            </a:solidFill>
            <a:prstDash val="dot"/>
            <a:round/>
            <a:headEnd type="triangle" w="med" len="med"/>
            <a:tailEnd type="triangle" w="med" len="med"/>
          </a:ln>
        </p:spPr>
      </p:cxnSp>
      <p:sp>
        <p:nvSpPr>
          <p:cNvPr id="403" name="Google Shape;403;p45"/>
          <p:cNvSpPr txBox="1"/>
          <p:nvPr/>
        </p:nvSpPr>
        <p:spPr>
          <a:xfrm>
            <a:off x="5472450" y="3942075"/>
            <a:ext cx="3000000" cy="9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400"/>
              </a:spcAft>
              <a:buNone/>
            </a:pPr>
            <a:r>
              <a:rPr lang="en" sz="1200">
                <a:solidFill>
                  <a:srgbClr val="242729"/>
                </a:solidFill>
                <a:latin typeface="Proxima Nova"/>
                <a:ea typeface="Proxima Nova"/>
                <a:cs typeface="Proxima Nova"/>
                <a:sym typeface="Proxima Nova"/>
              </a:rPr>
              <a:t>… a přidávám další třídy, abych byl schopný systém realizovat pomocí OOP. A to jsem ještě nenapsal ani řádku kódu</a:t>
            </a:r>
            <a:endParaRPr/>
          </a:p>
        </p:txBody>
      </p:sp>
      <p:sp>
        <p:nvSpPr>
          <p:cNvPr id="404" name="Google Shape;404;p45"/>
          <p:cNvSpPr txBox="1"/>
          <p:nvPr/>
        </p:nvSpPr>
        <p:spPr>
          <a:xfrm>
            <a:off x="4917400" y="209125"/>
            <a:ext cx="3000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400"/>
              </a:spcAft>
              <a:buNone/>
            </a:pPr>
            <a:r>
              <a:rPr lang="en" sz="1000" i="1">
                <a:solidFill>
                  <a:srgbClr val="242729"/>
                </a:solidFill>
                <a:latin typeface="Proxima Nova"/>
                <a:ea typeface="Proxima Nova"/>
                <a:cs typeface="Proxima Nova"/>
                <a:sym typeface="Proxima Nova"/>
              </a:rPr>
              <a:t>Animace:</a:t>
            </a:r>
            <a:endParaRPr sz="1000" i="1"/>
          </a:p>
        </p:txBody>
      </p:sp>
      <p:sp>
        <p:nvSpPr>
          <p:cNvPr id="405" name="Google Shape;405;p45"/>
          <p:cNvSpPr txBox="1"/>
          <p:nvPr/>
        </p:nvSpPr>
        <p:spPr>
          <a:xfrm>
            <a:off x="227700" y="728125"/>
            <a:ext cx="4495800" cy="8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400"/>
              </a:spcAft>
              <a:buNone/>
            </a:pPr>
            <a:r>
              <a:rPr lang="en" sz="1200">
                <a:solidFill>
                  <a:srgbClr val="242729"/>
                </a:solidFill>
                <a:latin typeface="Proxima Nova"/>
                <a:ea typeface="Proxima Nova"/>
                <a:cs typeface="Proxima Nova"/>
                <a:sym typeface="Proxima Nova"/>
              </a:rPr>
              <a:t>Chci realizovat aplikaci pro výpočet v neuronové síti (nebo jiném výpočetním grafu). Na vstup mi přichází signál, který se přenáší po vazbách mezi nody (neurony). V neuronu se sečtou signály ze všech příchozích vazeb (s příslušnými váhami) a na tento součet se aplikuje funkce. Pak signál pokračuje k dalším neuronům až dorazí na výstup.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10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88"/>
                                        </p:tgtEl>
                                      </p:cBhvr>
                                    </p:animEffect>
                                    <p:set>
                                      <p:cBhvr>
                                        <p:cTn id="12" dur="1" fill="hold">
                                          <p:stCondLst>
                                            <p:cond delay="1000"/>
                                          </p:stCondLst>
                                        </p:cTn>
                                        <p:tgtEl>
                                          <p:spTgt spid="38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gtEl>
                                        <p:attrNameLst>
                                          <p:attrName>style.visibility</p:attrName>
                                        </p:attrNameLst>
                                      </p:cBhvr>
                                      <p:to>
                                        <p:strVal val="visible"/>
                                      </p:to>
                                    </p:set>
                                    <p:animEffect transition="in" filter="fade">
                                      <p:cBhvr>
                                        <p:cTn id="17" dur="1000"/>
                                        <p:tgtEl>
                                          <p:spTgt spid="391"/>
                                        </p:tgtEl>
                                      </p:cBhvr>
                                    </p:animEffect>
                                  </p:childTnLst>
                                </p:cTn>
                              </p:par>
                              <p:par>
                                <p:cTn id="18" presetID="10" presetClass="entr" presetSubtype="0" fill="hold" nodeType="withEffect">
                                  <p:stCondLst>
                                    <p:cond delay="0"/>
                                  </p:stCondLst>
                                  <p:childTnLst>
                                    <p:set>
                                      <p:cBhvr>
                                        <p:cTn id="19" dur="1" fill="hold">
                                          <p:stCondLst>
                                            <p:cond delay="0"/>
                                          </p:stCondLst>
                                        </p:cTn>
                                        <p:tgtEl>
                                          <p:spTgt spid="392"/>
                                        </p:tgtEl>
                                        <p:attrNameLst>
                                          <p:attrName>style.visibility</p:attrName>
                                        </p:attrNameLst>
                                      </p:cBhvr>
                                      <p:to>
                                        <p:strVal val="visible"/>
                                      </p:to>
                                    </p:set>
                                    <p:animEffect transition="in" filter="fade">
                                      <p:cBhvr>
                                        <p:cTn id="20" dur="1000"/>
                                        <p:tgtEl>
                                          <p:spTgt spid="392"/>
                                        </p:tgtEl>
                                      </p:cBhvr>
                                    </p:animEffect>
                                  </p:childTnLst>
                                </p:cTn>
                              </p:par>
                              <p:par>
                                <p:cTn id="21" presetID="10" presetClass="entr" presetSubtype="0" fill="hold" nodeType="withEffect">
                                  <p:stCondLst>
                                    <p:cond delay="0"/>
                                  </p:stCondLst>
                                  <p:childTnLst>
                                    <p:set>
                                      <p:cBhvr>
                                        <p:cTn id="22" dur="1" fill="hold">
                                          <p:stCondLst>
                                            <p:cond delay="0"/>
                                          </p:stCondLst>
                                        </p:cTn>
                                        <p:tgtEl>
                                          <p:spTgt spid="393"/>
                                        </p:tgtEl>
                                        <p:attrNameLst>
                                          <p:attrName>style.visibility</p:attrName>
                                        </p:attrNameLst>
                                      </p:cBhvr>
                                      <p:to>
                                        <p:strVal val="visible"/>
                                      </p:to>
                                    </p:set>
                                    <p:animEffect transition="in" filter="fade">
                                      <p:cBhvr>
                                        <p:cTn id="23" dur="1000"/>
                                        <p:tgtEl>
                                          <p:spTgt spid="39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5"/>
                                        </p:tgtEl>
                                        <p:attrNameLst>
                                          <p:attrName>style.visibility</p:attrName>
                                        </p:attrNameLst>
                                      </p:cBhvr>
                                      <p:to>
                                        <p:strVal val="visible"/>
                                      </p:to>
                                    </p:set>
                                    <p:animEffect transition="in" filter="fade">
                                      <p:cBhvr>
                                        <p:cTn id="28" dur="1000"/>
                                        <p:tgtEl>
                                          <p:spTgt spid="395"/>
                                        </p:tgtEl>
                                      </p:cBhvr>
                                    </p:animEffect>
                                  </p:childTnLst>
                                </p:cTn>
                              </p:par>
                              <p:par>
                                <p:cTn id="29" presetID="10" presetClass="entr" presetSubtype="0" fill="hold" nodeType="withEffect">
                                  <p:stCondLst>
                                    <p:cond delay="0"/>
                                  </p:stCondLst>
                                  <p:childTnLst>
                                    <p:set>
                                      <p:cBhvr>
                                        <p:cTn id="30" dur="1" fill="hold">
                                          <p:stCondLst>
                                            <p:cond delay="0"/>
                                          </p:stCondLst>
                                        </p:cTn>
                                        <p:tgtEl>
                                          <p:spTgt spid="394"/>
                                        </p:tgtEl>
                                        <p:attrNameLst>
                                          <p:attrName>style.visibility</p:attrName>
                                        </p:attrNameLst>
                                      </p:cBhvr>
                                      <p:to>
                                        <p:strVal val="visible"/>
                                      </p:to>
                                    </p:set>
                                    <p:animEffect transition="in" filter="fade">
                                      <p:cBhvr>
                                        <p:cTn id="31" dur="1000"/>
                                        <p:tgtEl>
                                          <p:spTgt spid="39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6"/>
                                        </p:tgtEl>
                                        <p:attrNameLst>
                                          <p:attrName>style.visibility</p:attrName>
                                        </p:attrNameLst>
                                      </p:cBhvr>
                                      <p:to>
                                        <p:strVal val="visible"/>
                                      </p:to>
                                    </p:set>
                                    <p:animEffect transition="in" filter="fade">
                                      <p:cBhvr>
                                        <p:cTn id="36" dur="1000"/>
                                        <p:tgtEl>
                                          <p:spTgt spid="3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7"/>
                                        </p:tgtEl>
                                        <p:attrNameLst>
                                          <p:attrName>style.visibility</p:attrName>
                                        </p:attrNameLst>
                                      </p:cBhvr>
                                      <p:to>
                                        <p:strVal val="visible"/>
                                      </p:to>
                                    </p:set>
                                    <p:animEffect transition="in" filter="fade">
                                      <p:cBhvr>
                                        <p:cTn id="41" dur="1000"/>
                                        <p:tgtEl>
                                          <p:spTgt spid="39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8"/>
                                        </p:tgtEl>
                                        <p:attrNameLst>
                                          <p:attrName>style.visibility</p:attrName>
                                        </p:attrNameLst>
                                      </p:cBhvr>
                                      <p:to>
                                        <p:strVal val="visible"/>
                                      </p:to>
                                    </p:set>
                                    <p:animEffect transition="in" filter="fade">
                                      <p:cBhvr>
                                        <p:cTn id="46" dur="1000"/>
                                        <p:tgtEl>
                                          <p:spTgt spid="398"/>
                                        </p:tgtEl>
                                      </p:cBhvr>
                                    </p:animEffect>
                                  </p:childTnLst>
                                </p:cTn>
                              </p:par>
                              <p:par>
                                <p:cTn id="47" presetID="10" presetClass="entr" presetSubtype="0" fill="hold" nodeType="withEffect">
                                  <p:stCondLst>
                                    <p:cond delay="0"/>
                                  </p:stCondLst>
                                  <p:childTnLst>
                                    <p:set>
                                      <p:cBhvr>
                                        <p:cTn id="48" dur="1" fill="hold">
                                          <p:stCondLst>
                                            <p:cond delay="0"/>
                                          </p:stCondLst>
                                        </p:cTn>
                                        <p:tgtEl>
                                          <p:spTgt spid="399"/>
                                        </p:tgtEl>
                                        <p:attrNameLst>
                                          <p:attrName>style.visibility</p:attrName>
                                        </p:attrNameLst>
                                      </p:cBhvr>
                                      <p:to>
                                        <p:strVal val="visible"/>
                                      </p:to>
                                    </p:set>
                                    <p:animEffect transition="in" filter="fade">
                                      <p:cBhvr>
                                        <p:cTn id="49" dur="1000"/>
                                        <p:tgtEl>
                                          <p:spTgt spid="399"/>
                                        </p:tgtEl>
                                      </p:cBhvr>
                                    </p:animEffect>
                                  </p:childTnLst>
                                </p:cTn>
                              </p:par>
                              <p:par>
                                <p:cTn id="50" presetID="10" presetClass="entr" presetSubtype="0" fill="hold" nodeType="withEffect">
                                  <p:stCondLst>
                                    <p:cond delay="0"/>
                                  </p:stCondLst>
                                  <p:childTnLst>
                                    <p:set>
                                      <p:cBhvr>
                                        <p:cTn id="51" dur="1" fill="hold">
                                          <p:stCondLst>
                                            <p:cond delay="0"/>
                                          </p:stCondLst>
                                        </p:cTn>
                                        <p:tgtEl>
                                          <p:spTgt spid="400"/>
                                        </p:tgtEl>
                                        <p:attrNameLst>
                                          <p:attrName>style.visibility</p:attrName>
                                        </p:attrNameLst>
                                      </p:cBhvr>
                                      <p:to>
                                        <p:strVal val="visible"/>
                                      </p:to>
                                    </p:set>
                                    <p:animEffect transition="in" filter="fade">
                                      <p:cBhvr>
                                        <p:cTn id="52" dur="1000"/>
                                        <p:tgtEl>
                                          <p:spTgt spid="40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03"/>
                                        </p:tgtEl>
                                        <p:attrNameLst>
                                          <p:attrName>style.visibility</p:attrName>
                                        </p:attrNameLst>
                                      </p:cBhvr>
                                      <p:to>
                                        <p:strVal val="visible"/>
                                      </p:to>
                                    </p:set>
                                    <p:animEffect transition="in" filter="fade">
                                      <p:cBhvr>
                                        <p:cTn id="5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4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11" name="Google Shape;411;p4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12" name="Google Shape;412;p4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13" name="Google Shape;413;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14" name="Google Shape;414;p46"/>
          <p:cNvSpPr txBox="1">
            <a:spLocks noGrp="1"/>
          </p:cNvSpPr>
          <p:nvPr>
            <p:ph type="title"/>
          </p:nvPr>
        </p:nvSpPr>
        <p:spPr>
          <a:xfrm>
            <a:off x="211400" y="110700"/>
            <a:ext cx="5962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Jak budu modelovat neuronovou síť?</a:t>
            </a:r>
            <a:endParaRPr sz="2400"/>
          </a:p>
        </p:txBody>
      </p:sp>
      <p:pic>
        <p:nvPicPr>
          <p:cNvPr id="415" name="Google Shape;415;p46"/>
          <p:cNvPicPr preferRelativeResize="0"/>
          <p:nvPr/>
        </p:nvPicPr>
        <p:blipFill>
          <a:blip r:embed="rId4">
            <a:alphaModFix/>
          </a:blip>
          <a:stretch>
            <a:fillRect/>
          </a:stretch>
        </p:blipFill>
        <p:spPr>
          <a:xfrm>
            <a:off x="152400" y="821225"/>
            <a:ext cx="4495800" cy="2705100"/>
          </a:xfrm>
          <a:prstGeom prst="rect">
            <a:avLst/>
          </a:prstGeom>
          <a:noFill/>
          <a:ln>
            <a:noFill/>
          </a:ln>
        </p:spPr>
      </p:pic>
      <p:sp>
        <p:nvSpPr>
          <p:cNvPr id="416" name="Google Shape;416;p46"/>
          <p:cNvSpPr txBox="1"/>
          <p:nvPr/>
        </p:nvSpPr>
        <p:spPr>
          <a:xfrm>
            <a:off x="3617734" y="2035857"/>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f</a:t>
            </a:r>
            <a:r>
              <a:rPr lang="en" sz="1200">
                <a:latin typeface="Proxima Nova"/>
                <a:ea typeface="Proxima Nova"/>
                <a:cs typeface="Proxima Nova"/>
                <a:sym typeface="Proxima Nova"/>
              </a:rPr>
              <a:t>1</a:t>
            </a:r>
            <a:endParaRPr/>
          </a:p>
        </p:txBody>
      </p:sp>
      <p:sp>
        <p:nvSpPr>
          <p:cNvPr id="417" name="Google Shape;417;p46"/>
          <p:cNvSpPr txBox="1"/>
          <p:nvPr/>
        </p:nvSpPr>
        <p:spPr>
          <a:xfrm>
            <a:off x="3617734" y="2593507"/>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f</a:t>
            </a:r>
            <a:r>
              <a:rPr lang="en" sz="1200">
                <a:latin typeface="Proxima Nova"/>
                <a:ea typeface="Proxima Nova"/>
                <a:cs typeface="Proxima Nova"/>
                <a:sym typeface="Proxima Nova"/>
              </a:rPr>
              <a:t>2</a:t>
            </a:r>
            <a:endParaRPr/>
          </a:p>
        </p:txBody>
      </p:sp>
      <p:sp>
        <p:nvSpPr>
          <p:cNvPr id="418" name="Google Shape;418;p46"/>
          <p:cNvSpPr txBox="1"/>
          <p:nvPr/>
        </p:nvSpPr>
        <p:spPr>
          <a:xfrm>
            <a:off x="2222682" y="1426261"/>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g</a:t>
            </a:r>
            <a:r>
              <a:rPr lang="en" sz="1200">
                <a:latin typeface="Proxima Nova"/>
                <a:ea typeface="Proxima Nova"/>
                <a:cs typeface="Proxima Nova"/>
                <a:sym typeface="Proxima Nova"/>
              </a:rPr>
              <a:t>1</a:t>
            </a:r>
            <a:endParaRPr/>
          </a:p>
        </p:txBody>
      </p:sp>
      <p:sp>
        <p:nvSpPr>
          <p:cNvPr id="419" name="Google Shape;419;p46"/>
          <p:cNvSpPr txBox="1"/>
          <p:nvPr/>
        </p:nvSpPr>
        <p:spPr>
          <a:xfrm>
            <a:off x="807782" y="1685557"/>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h</a:t>
            </a:r>
            <a:r>
              <a:rPr lang="en" sz="1200">
                <a:latin typeface="Proxima Nova"/>
                <a:ea typeface="Proxima Nova"/>
                <a:cs typeface="Proxima Nova"/>
                <a:sym typeface="Proxima Nova"/>
              </a:rPr>
              <a:t>1</a:t>
            </a:r>
            <a:endParaRPr/>
          </a:p>
        </p:txBody>
      </p:sp>
      <p:sp>
        <p:nvSpPr>
          <p:cNvPr id="420" name="Google Shape;420;p46"/>
          <p:cNvSpPr txBox="1"/>
          <p:nvPr/>
        </p:nvSpPr>
        <p:spPr>
          <a:xfrm>
            <a:off x="3054882" y="1647952"/>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w</a:t>
            </a:r>
            <a:r>
              <a:rPr lang="en" sz="1200">
                <a:latin typeface="Proxima Nova"/>
                <a:ea typeface="Proxima Nova"/>
                <a:cs typeface="Proxima Nova"/>
                <a:sym typeface="Proxima Nova"/>
              </a:rPr>
              <a:t>1</a:t>
            </a:r>
            <a:endParaRPr/>
          </a:p>
        </p:txBody>
      </p:sp>
      <p:sp>
        <p:nvSpPr>
          <p:cNvPr id="421" name="Google Shape;421;p46"/>
          <p:cNvSpPr txBox="1"/>
          <p:nvPr/>
        </p:nvSpPr>
        <p:spPr>
          <a:xfrm>
            <a:off x="3054882" y="1937175"/>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w</a:t>
            </a:r>
            <a:r>
              <a:rPr lang="en" sz="1200">
                <a:latin typeface="Proxima Nova"/>
                <a:ea typeface="Proxima Nova"/>
                <a:cs typeface="Proxima Nova"/>
                <a:sym typeface="Proxima Nova"/>
              </a:rPr>
              <a:t>2</a:t>
            </a:r>
            <a:endParaRPr/>
          </a:p>
        </p:txBody>
      </p:sp>
      <p:sp>
        <p:nvSpPr>
          <p:cNvPr id="422" name="Google Shape;422;p46"/>
          <p:cNvSpPr txBox="1"/>
          <p:nvPr/>
        </p:nvSpPr>
        <p:spPr>
          <a:xfrm>
            <a:off x="5064025" y="1976413"/>
            <a:ext cx="3974400" cy="121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i="1">
                <a:latin typeface="Proxima Nova"/>
                <a:ea typeface="Proxima Nova"/>
                <a:cs typeface="Proxima Nova"/>
                <a:sym typeface="Proxima Nova"/>
              </a:rPr>
              <a:t>public double f(double in){</a:t>
            </a:r>
            <a:endParaRPr b="1" i="1">
              <a:latin typeface="Proxima Nova"/>
              <a:ea typeface="Proxima Nova"/>
              <a:cs typeface="Proxima Nova"/>
              <a:sym typeface="Proxima Nova"/>
            </a:endParaRPr>
          </a:p>
          <a:p>
            <a:pPr marL="0" lvl="0" indent="0" algn="l" rtl="0">
              <a:lnSpc>
                <a:spcPct val="100000"/>
              </a:lnSpc>
              <a:spcBef>
                <a:spcPts val="100"/>
              </a:spcBef>
              <a:spcAft>
                <a:spcPts val="0"/>
              </a:spcAft>
              <a:buNone/>
            </a:pPr>
            <a:r>
              <a:rPr lang="en" b="1" i="1">
                <a:latin typeface="Proxima Nova"/>
                <a:ea typeface="Proxima Nova"/>
                <a:cs typeface="Proxima Nova"/>
                <a:sym typeface="Proxima Nova"/>
              </a:rPr>
              <a:t>   return Math.atan(in)</a:t>
            </a:r>
            <a:endParaRPr b="1" i="1">
              <a:latin typeface="Proxima Nova"/>
              <a:ea typeface="Proxima Nova"/>
              <a:cs typeface="Proxima Nova"/>
              <a:sym typeface="Proxima Nova"/>
            </a:endParaRPr>
          </a:p>
          <a:p>
            <a:pPr marL="0" lvl="0" indent="0" algn="l" rtl="0">
              <a:lnSpc>
                <a:spcPct val="150000"/>
              </a:lnSpc>
              <a:spcBef>
                <a:spcPts val="100"/>
              </a:spcBef>
              <a:spcAft>
                <a:spcPts val="0"/>
              </a:spcAft>
              <a:buNone/>
            </a:pPr>
            <a:r>
              <a:rPr lang="en" b="1" i="1">
                <a:latin typeface="Proxima Nova"/>
                <a:ea typeface="Proxima Nova"/>
                <a:cs typeface="Proxima Nova"/>
                <a:sym typeface="Proxima Nova"/>
              </a:rPr>
              <a:t>}</a:t>
            </a:r>
            <a:endParaRPr b="1" i="1">
              <a:latin typeface="Proxima Nova"/>
              <a:ea typeface="Proxima Nova"/>
              <a:cs typeface="Proxima Nova"/>
              <a:sym typeface="Proxima Nova"/>
            </a:endParaRPr>
          </a:p>
          <a:p>
            <a:pPr marL="0" lvl="0" indent="0" algn="l" rtl="0">
              <a:lnSpc>
                <a:spcPct val="150000"/>
              </a:lnSpc>
              <a:spcBef>
                <a:spcPts val="100"/>
              </a:spcBef>
              <a:spcAft>
                <a:spcPts val="0"/>
              </a:spcAft>
              <a:buNone/>
            </a:pPr>
            <a:r>
              <a:rPr lang="en" b="1" i="1">
                <a:latin typeface="Proxima Nova"/>
                <a:ea typeface="Proxima Nova"/>
                <a:cs typeface="Proxima Nova"/>
                <a:sym typeface="Proxima Nova"/>
              </a:rPr>
              <a:t>Vystup1 = f ( w1 * g1( v1 * h1 (...)) + w2 *g2(...) …) </a:t>
            </a:r>
            <a:endParaRPr b="1" i="1">
              <a:latin typeface="Proxima Nova"/>
              <a:ea typeface="Proxima Nova"/>
              <a:cs typeface="Proxima Nova"/>
              <a:sym typeface="Proxima Nova"/>
            </a:endParaRPr>
          </a:p>
          <a:p>
            <a:pPr marL="0" lvl="0" indent="0" algn="l" rtl="0">
              <a:lnSpc>
                <a:spcPct val="115000"/>
              </a:lnSpc>
              <a:spcBef>
                <a:spcPts val="1500"/>
              </a:spcBef>
              <a:spcAft>
                <a:spcPts val="1500"/>
              </a:spcAft>
              <a:buNone/>
            </a:pPr>
            <a:r>
              <a:rPr lang="en" b="1" i="1">
                <a:latin typeface="Proxima Nova"/>
                <a:ea typeface="Proxima Nova"/>
                <a:cs typeface="Proxima Nova"/>
                <a:sym typeface="Proxima Nova"/>
              </a:rPr>
              <a:t>Vystup2 = f (...</a:t>
            </a:r>
            <a:endParaRPr b="1" i="1">
              <a:latin typeface="Proxima Nova"/>
              <a:ea typeface="Proxima Nova"/>
              <a:cs typeface="Proxima Nova"/>
              <a:sym typeface="Proxima Nova"/>
            </a:endParaRPr>
          </a:p>
        </p:txBody>
      </p:sp>
      <p:sp>
        <p:nvSpPr>
          <p:cNvPr id="423" name="Google Shape;423;p46"/>
          <p:cNvSpPr txBox="1"/>
          <p:nvPr/>
        </p:nvSpPr>
        <p:spPr>
          <a:xfrm>
            <a:off x="1390482" y="1426252"/>
            <a:ext cx="493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800">
                <a:latin typeface="Proxima Nova"/>
                <a:ea typeface="Proxima Nova"/>
                <a:cs typeface="Proxima Nova"/>
                <a:sym typeface="Proxima Nova"/>
              </a:rPr>
              <a:t>v</a:t>
            </a:r>
            <a:r>
              <a:rPr lang="en" sz="1200">
                <a:latin typeface="Proxima Nova"/>
                <a:ea typeface="Proxima Nova"/>
                <a:cs typeface="Proxima Nova"/>
                <a:sym typeface="Proxima Nova"/>
              </a:rPr>
              <a:t>1</a:t>
            </a:r>
            <a:endParaRPr/>
          </a:p>
        </p:txBody>
      </p:sp>
      <p:sp>
        <p:nvSpPr>
          <p:cNvPr id="424" name="Google Shape;424;p46"/>
          <p:cNvSpPr txBox="1"/>
          <p:nvPr/>
        </p:nvSpPr>
        <p:spPr>
          <a:xfrm rot="-5400000">
            <a:off x="-223077" y="2133125"/>
            <a:ext cx="827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chemeClr val="lt1"/>
                </a:highlight>
              </a:rPr>
              <a:t>vstup</a:t>
            </a:r>
            <a:endParaRPr sz="1600">
              <a:highlight>
                <a:schemeClr val="lt1"/>
              </a:highlight>
            </a:endParaRPr>
          </a:p>
        </p:txBody>
      </p:sp>
      <p:sp>
        <p:nvSpPr>
          <p:cNvPr id="425" name="Google Shape;425;p46"/>
          <p:cNvSpPr txBox="1"/>
          <p:nvPr/>
        </p:nvSpPr>
        <p:spPr>
          <a:xfrm rot="-5400000">
            <a:off x="4174236" y="2169378"/>
            <a:ext cx="8271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chemeClr val="lt1"/>
                </a:highlight>
              </a:rPr>
              <a:t>výstup</a:t>
            </a:r>
            <a:endParaRPr sz="1600">
              <a:highlight>
                <a:schemeClr val="lt1"/>
              </a:highlight>
            </a:endParaRPr>
          </a:p>
        </p:txBody>
      </p:sp>
      <p:sp>
        <p:nvSpPr>
          <p:cNvPr id="426" name="Google Shape;426;p46"/>
          <p:cNvSpPr txBox="1"/>
          <p:nvPr/>
        </p:nvSpPr>
        <p:spPr>
          <a:xfrm>
            <a:off x="5801675" y="464050"/>
            <a:ext cx="5487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46"/>
          <p:cNvSpPr/>
          <p:nvPr/>
        </p:nvSpPr>
        <p:spPr>
          <a:xfrm>
            <a:off x="3483625" y="1306055"/>
            <a:ext cx="762000" cy="4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2019300" y="776605"/>
            <a:ext cx="762000" cy="4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628475" y="1050230"/>
            <a:ext cx="762000" cy="4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txBox="1"/>
          <p:nvPr/>
        </p:nvSpPr>
        <p:spPr>
          <a:xfrm>
            <a:off x="5064025" y="1262300"/>
            <a:ext cx="3000000" cy="454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sz="1200">
                <a:latin typeface="Proxima Nova"/>
                <a:ea typeface="Proxima Nova"/>
                <a:cs typeface="Proxima Nova"/>
                <a:sym typeface="Proxima Nova"/>
              </a:rPr>
              <a:t>Versus:</a:t>
            </a:r>
            <a:endParaRPr/>
          </a:p>
        </p:txBody>
      </p:sp>
      <p:sp>
        <p:nvSpPr>
          <p:cNvPr id="431" name="Google Shape;431;p46"/>
          <p:cNvSpPr txBox="1"/>
          <p:nvPr/>
        </p:nvSpPr>
        <p:spPr>
          <a:xfrm>
            <a:off x="5064025" y="3842950"/>
            <a:ext cx="30000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Proxima Nova"/>
                <a:ea typeface="Proxima Nova"/>
                <a:cs typeface="Proxima Nova"/>
                <a:sym typeface="Proxima Nova"/>
              </a:rPr>
              <a:t>… kde výpočet hodnot na výstupu realizuji pomocí  pomocí pár řádků kódu a bez nutnosti složité objektové reprezentace</a:t>
            </a:r>
            <a:endParaRPr sz="1200">
              <a:latin typeface="Proxima Nova"/>
              <a:ea typeface="Proxima Nova"/>
              <a:cs typeface="Proxima Nova"/>
              <a:sym typeface="Proxima Nova"/>
            </a:endParaRPr>
          </a:p>
          <a:p>
            <a:pPr marL="0" lvl="0" indent="0" algn="l" rtl="0">
              <a:lnSpc>
                <a:spcPct val="115000"/>
              </a:lnSpc>
              <a:spcBef>
                <a:spcPts val="1500"/>
              </a:spcBef>
              <a:spcAft>
                <a:spcPts val="1500"/>
              </a:spcAft>
              <a:buNone/>
            </a:pPr>
            <a:endParaRPr sz="1200">
              <a:latin typeface="Proxima Nova"/>
              <a:ea typeface="Proxima Nova"/>
              <a:cs typeface="Proxima Nova"/>
              <a:sym typeface="Proxima Nova"/>
            </a:endParaRPr>
          </a:p>
        </p:txBody>
      </p:sp>
      <p:sp>
        <p:nvSpPr>
          <p:cNvPr id="432" name="Google Shape;432;p46"/>
          <p:cNvSpPr txBox="1"/>
          <p:nvPr/>
        </p:nvSpPr>
        <p:spPr>
          <a:xfrm>
            <a:off x="457200" y="3945850"/>
            <a:ext cx="25851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400"/>
              </a:spcAft>
              <a:buNone/>
            </a:pPr>
            <a:r>
              <a:rPr lang="en" sz="1200" b="1">
                <a:solidFill>
                  <a:srgbClr val="242729"/>
                </a:solidFill>
                <a:latin typeface="Proxima Nova"/>
                <a:ea typeface="Proxima Nova"/>
                <a:cs typeface="Proxima Nova"/>
                <a:sym typeface="Proxima Nova"/>
              </a:rPr>
              <a:t>=&gt; Systém nevhodný pro realizaci pomocí OOP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Komunikace mezi objekty</a:t>
            </a:r>
            <a:endParaRPr sz="2400"/>
          </a:p>
          <a:p>
            <a:pPr marL="0" lvl="0" indent="0" algn="l" rtl="0">
              <a:spcBef>
                <a:spcPts val="0"/>
              </a:spcBef>
              <a:spcAft>
                <a:spcPts val="0"/>
              </a:spcAft>
              <a:buNone/>
            </a:pPr>
            <a:endParaRPr sz="2400"/>
          </a:p>
        </p:txBody>
      </p:sp>
      <p:pic>
        <p:nvPicPr>
          <p:cNvPr id="438" name="Google Shape;438;p4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39" name="Google Shape;439;p4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40" name="Google Shape;440;p4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41" name="Google Shape;44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42" name="Google Shape;442;p47"/>
          <p:cNvSpPr txBox="1"/>
          <p:nvPr/>
        </p:nvSpPr>
        <p:spPr>
          <a:xfrm>
            <a:off x="287550" y="1480800"/>
            <a:ext cx="8568900" cy="271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242729"/>
                </a:solidFill>
                <a:latin typeface="Proxima Nova"/>
                <a:ea typeface="Proxima Nova"/>
                <a:cs typeface="Proxima Nova"/>
                <a:sym typeface="Proxima Nova"/>
              </a:rPr>
              <a:t>Objektové orientovaný přístup je definovaný jako zapouzdření proměnných a metod do objektů, které si mezi sebou posílají zprávy. Tzv. </a:t>
            </a:r>
            <a:r>
              <a:rPr lang="en" b="1">
                <a:solidFill>
                  <a:srgbClr val="242729"/>
                </a:solidFill>
                <a:latin typeface="Proxima Nova"/>
                <a:ea typeface="Proxima Nova"/>
                <a:cs typeface="Proxima Nova"/>
                <a:sym typeface="Proxima Nova"/>
              </a:rPr>
              <a:t>message passing</a:t>
            </a:r>
            <a:r>
              <a:rPr lang="en">
                <a:solidFill>
                  <a:srgbClr val="242729"/>
                </a:solidFill>
                <a:latin typeface="Proxima Nova"/>
                <a:ea typeface="Proxima Nova"/>
                <a:cs typeface="Proxima Nova"/>
                <a:sym typeface="Proxima Nova"/>
              </a:rPr>
              <a:t> je předávání zpráv mezi dvěma objekty. Příkladem je komunikace mezi objekty v Smalltalk.</a:t>
            </a:r>
            <a:endParaRPr>
              <a:solidFill>
                <a:srgbClr val="242729"/>
              </a:solidFill>
              <a:latin typeface="Proxima Nova"/>
              <a:ea typeface="Proxima Nova"/>
              <a:cs typeface="Proxima Nova"/>
              <a:sym typeface="Proxima Nova"/>
            </a:endParaRPr>
          </a:p>
          <a:p>
            <a:pPr marL="0" lvl="0" indent="0" algn="l" rtl="0">
              <a:lnSpc>
                <a:spcPct val="100000"/>
              </a:lnSpc>
              <a:spcBef>
                <a:spcPts val="400"/>
              </a:spcBef>
              <a:spcAft>
                <a:spcPts val="0"/>
              </a:spcAft>
              <a:buNone/>
            </a:pPr>
            <a:endParaRPr>
              <a:solidFill>
                <a:srgbClr val="242729"/>
              </a:solidFill>
              <a:latin typeface="Proxima Nova"/>
              <a:ea typeface="Proxima Nova"/>
              <a:cs typeface="Proxima Nova"/>
              <a:sym typeface="Proxima Nova"/>
            </a:endParaRPr>
          </a:p>
          <a:p>
            <a:pPr marL="0" lvl="0" indent="0" algn="l" rtl="0">
              <a:lnSpc>
                <a:spcPct val="100000"/>
              </a:lnSpc>
              <a:spcBef>
                <a:spcPts val="400"/>
              </a:spcBef>
              <a:spcAft>
                <a:spcPts val="0"/>
              </a:spcAft>
              <a:buNone/>
            </a:pPr>
            <a:r>
              <a:rPr lang="en" sz="1200">
                <a:solidFill>
                  <a:srgbClr val="242729"/>
                </a:solidFill>
                <a:latin typeface="Proxima Nova"/>
                <a:ea typeface="Proxima Nova"/>
                <a:cs typeface="Proxima Nova"/>
                <a:sym typeface="Proxima Nova"/>
              </a:rPr>
              <a:t>Jaká je analogie z reálného života?</a:t>
            </a:r>
            <a:endParaRPr sz="1200">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Malý Karlík se rozhodne, že napíše dopis své babičce. </a:t>
            </a:r>
            <a:endParaRPr sz="1100" i="1">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Vezme papír, vezme tužku, napíše dopis a odnese ho na poštu. Pak se vrátí domu a jde spát</a:t>
            </a:r>
            <a:endParaRPr sz="1100" i="1">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Dopis přijde babičce do její schránky</a:t>
            </a:r>
            <a:endParaRPr sz="1100" i="1">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Babička když každé ráno pouští psa Alíka, tak kontroluje svou schránku</a:t>
            </a:r>
            <a:endParaRPr sz="1100" i="1">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Jednoho rána je celá radostí bez sebe,  ve schránce je dopis od jejího jediného vnoučka, vnouček ji prosí o jeho oblíbené sušenky, tak se babička sebere a ihned začne péct sušenky</a:t>
            </a:r>
            <a:endParaRPr sz="1100" i="1">
              <a:solidFill>
                <a:srgbClr val="242729"/>
              </a:solidFill>
              <a:latin typeface="Proxima Nova"/>
              <a:ea typeface="Proxima Nova"/>
              <a:cs typeface="Proxima Nova"/>
              <a:sym typeface="Proxima Nova"/>
            </a:endParaRPr>
          </a:p>
          <a:p>
            <a:pPr marL="0" lvl="0" indent="0" algn="l" rtl="0">
              <a:lnSpc>
                <a:spcPct val="100000"/>
              </a:lnSpc>
              <a:spcBef>
                <a:spcPts val="400"/>
              </a:spcBef>
              <a:spcAft>
                <a:spcPts val="0"/>
              </a:spcAft>
              <a:buNone/>
            </a:pPr>
            <a:r>
              <a:rPr lang="en" sz="600">
                <a:solidFill>
                  <a:srgbClr val="242729"/>
                </a:solidFill>
                <a:latin typeface="Proxima Nova"/>
                <a:ea typeface="Proxima Nova"/>
                <a:cs typeface="Proxima Nova"/>
                <a:sym typeface="Proxima Nova"/>
              </a:rPr>
              <a:t> </a:t>
            </a:r>
            <a:endParaRPr sz="600">
              <a:solidFill>
                <a:srgbClr val="242729"/>
              </a:solidFill>
              <a:latin typeface="Proxima Nova"/>
              <a:ea typeface="Proxima Nova"/>
              <a:cs typeface="Proxima Nova"/>
              <a:sym typeface="Proxima Nova"/>
            </a:endParaRPr>
          </a:p>
          <a:p>
            <a:pPr marL="0" lvl="0" indent="0" algn="l" rtl="0">
              <a:lnSpc>
                <a:spcPct val="100000"/>
              </a:lnSpc>
              <a:spcBef>
                <a:spcPts val="400"/>
              </a:spcBef>
              <a:spcAft>
                <a:spcPts val="0"/>
              </a:spcAft>
              <a:buNone/>
            </a:pPr>
            <a:r>
              <a:rPr lang="en" sz="1200">
                <a:solidFill>
                  <a:srgbClr val="242729"/>
                </a:solidFill>
                <a:latin typeface="Proxima Nova"/>
                <a:ea typeface="Proxima Nova"/>
                <a:cs typeface="Proxima Nova"/>
                <a:sym typeface="Proxima Nova"/>
              </a:rPr>
              <a:t>Jaká je realizace v Java pomocí standardního message passingu?</a:t>
            </a:r>
            <a:endParaRPr sz="1200">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Hlavní program zavolá na objektu Karlik metodu sendMessage() a předá jí referenci na objekt Babicka</a:t>
            </a:r>
            <a:endParaRPr sz="1100" i="1">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Metoda sendMessage() v objektu Karlik zavola synchronně metodu receiveMessage() na objektu babicka, z této metody se vola další metoda bakeCookie()</a:t>
            </a:r>
            <a:endParaRPr sz="1100" i="1">
              <a:solidFill>
                <a:srgbClr val="242729"/>
              </a:solidFill>
              <a:latin typeface="Proxima Nova"/>
              <a:ea typeface="Proxima Nova"/>
              <a:cs typeface="Proxima Nova"/>
              <a:sym typeface="Proxima Nova"/>
            </a:endParaRPr>
          </a:p>
          <a:p>
            <a:pPr marL="457200" lvl="0" indent="-298450" algn="l" rtl="0">
              <a:lnSpc>
                <a:spcPct val="100000"/>
              </a:lnSpc>
              <a:spcBef>
                <a:spcPts val="400"/>
              </a:spcBef>
              <a:spcAft>
                <a:spcPts val="0"/>
              </a:spcAft>
              <a:buClr>
                <a:srgbClr val="242729"/>
              </a:buClr>
              <a:buSzPts val="1100"/>
              <a:buFont typeface="Proxima Nova"/>
              <a:buChar char="●"/>
            </a:pPr>
            <a:r>
              <a:rPr lang="en" sz="1100" i="1">
                <a:solidFill>
                  <a:srgbClr val="242729"/>
                </a:solidFill>
                <a:latin typeface="Proxima Nova"/>
                <a:ea typeface="Proxima Nova"/>
                <a:cs typeface="Proxima Nova"/>
                <a:sym typeface="Proxima Nova"/>
              </a:rPr>
              <a:t>Objekt Karlik čeká než babička dopeče buchty, hlavní program čeká na Karlika</a:t>
            </a:r>
            <a:endParaRPr sz="1100" i="1">
              <a:solidFill>
                <a:srgbClr val="242729"/>
              </a:solidFill>
              <a:latin typeface="Proxima Nova"/>
              <a:ea typeface="Proxima Nova"/>
              <a:cs typeface="Proxima Nova"/>
              <a:sym typeface="Proxima Nova"/>
            </a:endParaRPr>
          </a:p>
          <a:p>
            <a:pPr marL="0" lvl="0" indent="0" algn="l" rtl="0">
              <a:lnSpc>
                <a:spcPct val="100000"/>
              </a:lnSpc>
              <a:spcBef>
                <a:spcPts val="400"/>
              </a:spcBef>
              <a:spcAft>
                <a:spcPts val="0"/>
              </a:spcAft>
              <a:buNone/>
            </a:pPr>
            <a:endParaRPr sz="600">
              <a:solidFill>
                <a:srgbClr val="242729"/>
              </a:solidFill>
              <a:latin typeface="Proxima Nova"/>
              <a:ea typeface="Proxima Nova"/>
              <a:cs typeface="Proxima Nova"/>
              <a:sym typeface="Proxima Nova"/>
            </a:endParaRPr>
          </a:p>
          <a:p>
            <a:pPr marL="0" lvl="0" indent="0" algn="l" rtl="0">
              <a:lnSpc>
                <a:spcPct val="100000"/>
              </a:lnSpc>
              <a:spcBef>
                <a:spcPts val="400"/>
              </a:spcBef>
              <a:spcAft>
                <a:spcPts val="0"/>
              </a:spcAft>
              <a:buNone/>
            </a:pPr>
            <a:r>
              <a:rPr lang="en" sz="1200">
                <a:solidFill>
                  <a:srgbClr val="242729"/>
                </a:solidFill>
                <a:latin typeface="Proxima Nova"/>
                <a:ea typeface="Proxima Nova"/>
                <a:cs typeface="Proxima Nova"/>
                <a:sym typeface="Proxima Nova"/>
              </a:rPr>
              <a:t>Java ve skutečnosti neimplementuje opravdový message passing mezi objekty  =&gt; </a:t>
            </a:r>
            <a:endParaRPr sz="1200">
              <a:solidFill>
                <a:srgbClr val="242729"/>
              </a:solidFill>
              <a:latin typeface="Proxima Nova"/>
              <a:ea typeface="Proxima Nova"/>
              <a:cs typeface="Proxima Nova"/>
              <a:sym typeface="Proxima Nova"/>
            </a:endParaRPr>
          </a:p>
          <a:p>
            <a:pPr marL="457200" lvl="0" indent="-304800" algn="l" rtl="0">
              <a:lnSpc>
                <a:spcPct val="100000"/>
              </a:lnSpc>
              <a:spcBef>
                <a:spcPts val="400"/>
              </a:spcBef>
              <a:spcAft>
                <a:spcPts val="0"/>
              </a:spcAft>
              <a:buClr>
                <a:srgbClr val="242729"/>
              </a:buClr>
              <a:buSzPts val="1200"/>
              <a:buFont typeface="Proxima Nova"/>
              <a:buChar char="●"/>
            </a:pPr>
            <a:r>
              <a:rPr lang="en" sz="1200">
                <a:solidFill>
                  <a:srgbClr val="242729"/>
                </a:solidFill>
                <a:latin typeface="Proxima Nova"/>
                <a:ea typeface="Proxima Nova"/>
                <a:cs typeface="Proxima Nova"/>
                <a:sym typeface="Proxima Nova"/>
              </a:rPr>
              <a:t>Synchronní komunikace mezi objekty se děje jednoduše přes provolání metody druhého objektu, thread je blokován</a:t>
            </a:r>
            <a:endParaRPr sz="1200">
              <a:solidFill>
                <a:srgbClr val="242729"/>
              </a:solidFill>
              <a:latin typeface="Proxima Nova"/>
              <a:ea typeface="Proxima Nova"/>
              <a:cs typeface="Proxima Nova"/>
              <a:sym typeface="Proxima Nova"/>
            </a:endParaRPr>
          </a:p>
          <a:p>
            <a:pPr marL="457200" lvl="0" indent="-304800" algn="l" rtl="0">
              <a:lnSpc>
                <a:spcPct val="100000"/>
              </a:lnSpc>
              <a:spcBef>
                <a:spcPts val="400"/>
              </a:spcBef>
              <a:spcAft>
                <a:spcPts val="400"/>
              </a:spcAft>
              <a:buClr>
                <a:srgbClr val="242729"/>
              </a:buClr>
              <a:buSzPts val="1200"/>
              <a:buFont typeface="Proxima Nova"/>
              <a:buChar char="●"/>
            </a:pPr>
            <a:r>
              <a:rPr lang="en" sz="1200">
                <a:solidFill>
                  <a:srgbClr val="242729"/>
                </a:solidFill>
                <a:latin typeface="Proxima Nova"/>
                <a:ea typeface="Proxima Nova"/>
                <a:cs typeface="Proxima Nova"/>
                <a:sym typeface="Proxima Nova"/>
              </a:rPr>
              <a:t>Asynchronní posílání zpráv si musíte doprogramovat nebo využít nějakou existující nadstavbu (např. jms, kafka,...)</a:t>
            </a:r>
            <a:endParaRPr sz="1200" i="1">
              <a:solidFill>
                <a:srgbClr val="242729"/>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Arial"/>
                <a:ea typeface="Arial"/>
                <a:cs typeface="Arial"/>
                <a:sym typeface="Arial"/>
              </a:rPr>
              <a:t>Je lepší dědičnost nebo kompozice?</a:t>
            </a:r>
            <a:endParaRPr sz="2400"/>
          </a:p>
          <a:p>
            <a:pPr marL="0" lvl="0" indent="0" algn="l" rtl="0">
              <a:spcBef>
                <a:spcPts val="0"/>
              </a:spcBef>
              <a:spcAft>
                <a:spcPts val="0"/>
              </a:spcAft>
              <a:buNone/>
            </a:pPr>
            <a:endParaRPr sz="2400"/>
          </a:p>
        </p:txBody>
      </p:sp>
      <p:pic>
        <p:nvPicPr>
          <p:cNvPr id="448" name="Google Shape;448;p4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49" name="Google Shape;449;p4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50" name="Google Shape;450;p4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51" name="Google Shape;45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452" name="Google Shape;452;p48"/>
          <p:cNvPicPr preferRelativeResize="0"/>
          <p:nvPr/>
        </p:nvPicPr>
        <p:blipFill>
          <a:blip r:embed="rId4">
            <a:alphaModFix/>
          </a:blip>
          <a:stretch>
            <a:fillRect/>
          </a:stretch>
        </p:blipFill>
        <p:spPr>
          <a:xfrm>
            <a:off x="4562375" y="533668"/>
            <a:ext cx="4169627" cy="4458300"/>
          </a:xfrm>
          <a:prstGeom prst="rect">
            <a:avLst/>
          </a:prstGeom>
          <a:noFill/>
          <a:ln>
            <a:noFill/>
          </a:ln>
        </p:spPr>
      </p:pic>
      <p:sp>
        <p:nvSpPr>
          <p:cNvPr id="453" name="Google Shape;453;p48"/>
          <p:cNvSpPr/>
          <p:nvPr/>
        </p:nvSpPr>
        <p:spPr>
          <a:xfrm>
            <a:off x="4474075" y="4643325"/>
            <a:ext cx="4102800" cy="33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txBox="1"/>
          <p:nvPr/>
        </p:nvSpPr>
        <p:spPr>
          <a:xfrm>
            <a:off x="363975" y="1024875"/>
            <a:ext cx="3792900" cy="116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latin typeface="Proxima Nova"/>
                <a:ea typeface="Proxima Nova"/>
                <a:cs typeface="Proxima Nova"/>
                <a:sym typeface="Proxima Nova"/>
              </a:rPr>
              <a:t>Mám následující class hierarchii =&gt;</a:t>
            </a:r>
            <a:endParaRPr sz="1800">
              <a:latin typeface="Proxima Nova"/>
              <a:ea typeface="Proxima Nova"/>
              <a:cs typeface="Proxima Nova"/>
              <a:sym typeface="Proxima Nova"/>
            </a:endParaRPr>
          </a:p>
          <a:p>
            <a:pPr marL="0" lvl="0" indent="0" algn="l" rtl="0">
              <a:lnSpc>
                <a:spcPct val="115000"/>
              </a:lnSpc>
              <a:spcBef>
                <a:spcPts val="1500"/>
              </a:spcBef>
              <a:spcAft>
                <a:spcPts val="1500"/>
              </a:spcAft>
              <a:buNone/>
            </a:pPr>
            <a:r>
              <a:rPr lang="en" sz="1800">
                <a:latin typeface="Proxima Nova"/>
                <a:ea typeface="Proxima Nova"/>
                <a:cs typeface="Proxima Nova"/>
                <a:sym typeface="Proxima Nova"/>
              </a:rPr>
              <a:t>… ne příliš podobná zvířata jsou od sebe v class hierarchii vzdálena</a:t>
            </a:r>
            <a:endParaRPr sz="18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Absence struktury je menší zlo než špatná struktura</a:t>
            </a:r>
            <a:endParaRPr sz="2400"/>
          </a:p>
        </p:txBody>
      </p:sp>
      <p:sp>
        <p:nvSpPr>
          <p:cNvPr id="463" name="Google Shape;46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64" name="Google Shape;464;p49"/>
          <p:cNvSpPr txBox="1"/>
          <p:nvPr/>
        </p:nvSpPr>
        <p:spPr>
          <a:xfrm>
            <a:off x="3051450" y="1031025"/>
            <a:ext cx="4355400" cy="24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1100"/>
              </a:spcAft>
              <a:buNone/>
            </a:pPr>
            <a:endParaRPr/>
          </a:p>
        </p:txBody>
      </p:sp>
      <p:pic>
        <p:nvPicPr>
          <p:cNvPr id="465" name="Google Shape;465;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6" name="Google Shape;466;p49"/>
          <p:cNvSpPr txBox="1">
            <a:spLocks noGrp="1"/>
          </p:cNvSpPr>
          <p:nvPr>
            <p:ph type="title"/>
          </p:nvPr>
        </p:nvSpPr>
        <p:spPr>
          <a:xfrm>
            <a:off x="163500" y="60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Je lepší dědičnost nebo kompozice?</a:t>
            </a:r>
            <a:endParaRPr sz="1800" b="1"/>
          </a:p>
        </p:txBody>
      </p:sp>
      <p:sp>
        <p:nvSpPr>
          <p:cNvPr id="467" name="Google Shape;467;p49"/>
          <p:cNvSpPr txBox="1">
            <a:spLocks noGrp="1"/>
          </p:cNvSpPr>
          <p:nvPr>
            <p:ph type="title"/>
          </p:nvPr>
        </p:nvSpPr>
        <p:spPr>
          <a:xfrm>
            <a:off x="4174600" y="954075"/>
            <a:ext cx="489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&lt;= ... a chci implementovat toto</a:t>
            </a:r>
            <a:endParaRPr sz="2400" b="1"/>
          </a:p>
          <a:p>
            <a:pPr marL="0" lvl="0" indent="0" algn="l" rtl="0">
              <a:spcBef>
                <a:spcPts val="0"/>
              </a:spcBef>
              <a:spcAft>
                <a:spcPts val="0"/>
              </a:spcAft>
              <a:buNone/>
            </a:pPr>
            <a:endParaRPr sz="2400" b="1"/>
          </a:p>
          <a:p>
            <a:pPr marL="0" lvl="0" indent="0" algn="l" rtl="0">
              <a:spcBef>
                <a:spcPts val="0"/>
              </a:spcBef>
              <a:spcAft>
                <a:spcPts val="0"/>
              </a:spcAft>
              <a:buNone/>
            </a:pPr>
            <a:r>
              <a:rPr lang="en" sz="1400" b="1"/>
              <a:t>… co se stane, když budu chtít přenést vlastnosti z jednoho místa hierarchie tříd do jiné části u hodně komplexního systému? </a:t>
            </a:r>
            <a:endParaRPr sz="1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Objekt</a:t>
            </a:r>
            <a:endParaRPr sz="2400"/>
          </a:p>
          <a:p>
            <a:pPr marL="0" lvl="0" indent="0" algn="l" rtl="0">
              <a:spcBef>
                <a:spcPts val="0"/>
              </a:spcBef>
              <a:spcAft>
                <a:spcPts val="0"/>
              </a:spcAft>
              <a:buNone/>
            </a:pPr>
            <a:endParaRPr sz="2400"/>
          </a:p>
        </p:txBody>
      </p:sp>
      <p:pic>
        <p:nvPicPr>
          <p:cNvPr id="131" name="Google Shape;131;p2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32" name="Google Shape;132;p2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33" name="Google Shape;133;p2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34" name="Google Shape;13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35" name="Google Shape;135;p27"/>
          <p:cNvPicPr preferRelativeResize="0"/>
          <p:nvPr/>
        </p:nvPicPr>
        <p:blipFill>
          <a:blip r:embed="rId4">
            <a:alphaModFix/>
          </a:blip>
          <a:stretch>
            <a:fillRect/>
          </a:stretch>
        </p:blipFill>
        <p:spPr>
          <a:xfrm>
            <a:off x="3469403" y="1305275"/>
            <a:ext cx="4914697" cy="3946200"/>
          </a:xfrm>
          <a:prstGeom prst="rect">
            <a:avLst/>
          </a:prstGeom>
          <a:noFill/>
          <a:ln>
            <a:noFill/>
          </a:ln>
        </p:spPr>
      </p:pic>
      <p:sp>
        <p:nvSpPr>
          <p:cNvPr id="136" name="Google Shape;136;p27"/>
          <p:cNvSpPr txBox="1"/>
          <p:nvPr/>
        </p:nvSpPr>
        <p:spPr>
          <a:xfrm>
            <a:off x="4707025" y="1717525"/>
            <a:ext cx="789300" cy="30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b="1">
                <a:latin typeface="Proxima Nova"/>
                <a:ea typeface="Proxima Nova"/>
                <a:cs typeface="Proxima Nova"/>
                <a:sym typeface="Proxima Nova"/>
              </a:rPr>
              <a:t>Objekt                </a:t>
            </a:r>
            <a:endParaRPr b="1"/>
          </a:p>
        </p:txBody>
      </p:sp>
      <p:sp>
        <p:nvSpPr>
          <p:cNvPr id="137" name="Google Shape;137;p27"/>
          <p:cNvSpPr txBox="1"/>
          <p:nvPr/>
        </p:nvSpPr>
        <p:spPr>
          <a:xfrm>
            <a:off x="6985000" y="1864725"/>
            <a:ext cx="1330800" cy="30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500"/>
              </a:spcAft>
              <a:buNone/>
            </a:pPr>
            <a:r>
              <a:rPr lang="en" b="1">
                <a:latin typeface="Proxima Nova"/>
                <a:ea typeface="Proxima Nova"/>
                <a:cs typeface="Proxima Nova"/>
                <a:sym typeface="Proxima Nova"/>
              </a:rPr>
              <a:t>Jiný objekt    </a:t>
            </a:r>
            <a:r>
              <a:rPr lang="en" sz="1100" b="1">
                <a:latin typeface="Proxima Nova"/>
                <a:ea typeface="Proxima Nova"/>
                <a:cs typeface="Proxima Nova"/>
                <a:sym typeface="Proxima Nova"/>
              </a:rPr>
              <a:t>            </a:t>
            </a:r>
            <a:endParaRPr b="1"/>
          </a:p>
        </p:txBody>
      </p:sp>
      <p:sp>
        <p:nvSpPr>
          <p:cNvPr id="138" name="Google Shape;138;p27"/>
          <p:cNvSpPr txBox="1"/>
          <p:nvPr/>
        </p:nvSpPr>
        <p:spPr>
          <a:xfrm>
            <a:off x="258050" y="846363"/>
            <a:ext cx="8427300" cy="943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729"/>
                </a:solidFill>
                <a:latin typeface="Proxima Nova"/>
                <a:ea typeface="Proxima Nova"/>
                <a:cs typeface="Proxima Nova"/>
                <a:sym typeface="Proxima Nova"/>
              </a:rPr>
              <a:t>Objekt do sebe zapouzdřuje </a:t>
            </a:r>
            <a:r>
              <a:rPr lang="en" b="1" i="1">
                <a:solidFill>
                  <a:srgbClr val="242729"/>
                </a:solidFill>
                <a:latin typeface="Proxima Nova"/>
                <a:ea typeface="Proxima Nova"/>
                <a:cs typeface="Proxima Nova"/>
                <a:sym typeface="Proxima Nova"/>
              </a:rPr>
              <a:t>proměnné</a:t>
            </a:r>
            <a:r>
              <a:rPr lang="en">
                <a:solidFill>
                  <a:srgbClr val="242729"/>
                </a:solidFill>
                <a:latin typeface="Proxima Nova"/>
                <a:ea typeface="Proxima Nova"/>
                <a:cs typeface="Proxima Nova"/>
                <a:sym typeface="Proxima Nova"/>
              </a:rPr>
              <a:t>, které reprezentují jeho stav a </a:t>
            </a:r>
            <a:r>
              <a:rPr lang="en" b="1">
                <a:solidFill>
                  <a:srgbClr val="242729"/>
                </a:solidFill>
                <a:latin typeface="Proxima Nova"/>
                <a:ea typeface="Proxima Nova"/>
                <a:cs typeface="Proxima Nova"/>
                <a:sym typeface="Proxima Nova"/>
              </a:rPr>
              <a:t>metody</a:t>
            </a:r>
            <a:r>
              <a:rPr lang="en">
                <a:solidFill>
                  <a:srgbClr val="242729"/>
                </a:solidFill>
                <a:latin typeface="Proxima Nova"/>
                <a:ea typeface="Proxima Nova"/>
                <a:cs typeface="Proxima Nova"/>
                <a:sym typeface="Proxima Nova"/>
              </a:rPr>
              <a:t>, které s tímto stavem pracují (vracet hodnotu, upravit hodnotu …)</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0"/>
              </a:spcAft>
              <a:buNone/>
            </a:pPr>
            <a:r>
              <a:rPr lang="en">
                <a:solidFill>
                  <a:srgbClr val="242729"/>
                </a:solidFill>
                <a:latin typeface="Proxima Nova"/>
                <a:ea typeface="Proxima Nova"/>
                <a:cs typeface="Proxima Nova"/>
                <a:sym typeface="Proxima Nova"/>
              </a:rPr>
              <a:t>Uvnitř objektu má všechno přístup ke všemu. Z vnějšího světa lze volat pouze veřejné metody (</a:t>
            </a:r>
            <a:r>
              <a:rPr lang="en" b="1" i="1">
                <a:solidFill>
                  <a:srgbClr val="242729"/>
                </a:solidFill>
                <a:latin typeface="Proxima Nova"/>
                <a:ea typeface="Proxima Nova"/>
                <a:cs typeface="Proxima Nova"/>
                <a:sym typeface="Proxima Nova"/>
              </a:rPr>
              <a:t>public</a:t>
            </a:r>
            <a:r>
              <a:rPr lang="en">
                <a:solidFill>
                  <a:srgbClr val="242729"/>
                </a:solidFill>
                <a:latin typeface="Proxima Nova"/>
                <a:ea typeface="Proxima Nova"/>
                <a:cs typeface="Proxima Nova"/>
                <a:sym typeface="Proxima Nova"/>
              </a:rPr>
              <a:t>) a napřímo pracovat pouze s veřejnými proměnnými (narozdíl od </a:t>
            </a:r>
            <a:r>
              <a:rPr lang="en" b="1" i="1">
                <a:solidFill>
                  <a:srgbClr val="242729"/>
                </a:solidFill>
                <a:latin typeface="Proxima Nova"/>
                <a:ea typeface="Proxima Nova"/>
                <a:cs typeface="Proxima Nova"/>
                <a:sym typeface="Proxima Nova"/>
              </a:rPr>
              <a:t>private</a:t>
            </a:r>
            <a:r>
              <a:rPr lang="en">
                <a:solidFill>
                  <a:srgbClr val="242729"/>
                </a:solidFill>
                <a:latin typeface="Proxima Nova"/>
                <a:ea typeface="Proxima Nova"/>
                <a:cs typeface="Proxima Nova"/>
                <a:sym typeface="Proxima Nova"/>
              </a:rPr>
              <a:t>). </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endParaRPr sz="1200">
              <a:solidFill>
                <a:srgbClr val="242729"/>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Arial"/>
                <a:ea typeface="Arial"/>
                <a:cs typeface="Arial"/>
                <a:sym typeface="Arial"/>
              </a:rPr>
              <a:t>Je lepší dědičnost nebo kompozice?</a:t>
            </a:r>
            <a:endParaRPr sz="2400"/>
          </a:p>
          <a:p>
            <a:pPr marL="0" lvl="0" indent="0" algn="l" rtl="0">
              <a:spcBef>
                <a:spcPts val="0"/>
              </a:spcBef>
              <a:spcAft>
                <a:spcPts val="0"/>
              </a:spcAft>
              <a:buNone/>
            </a:pPr>
            <a:endParaRPr sz="2400"/>
          </a:p>
        </p:txBody>
      </p:sp>
      <p:pic>
        <p:nvPicPr>
          <p:cNvPr id="473" name="Google Shape;473;p5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74" name="Google Shape;474;p5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75" name="Google Shape;475;p5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76" name="Google Shape;47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77" name="Google Shape;477;p50"/>
          <p:cNvSpPr/>
          <p:nvPr/>
        </p:nvSpPr>
        <p:spPr>
          <a:xfrm>
            <a:off x="4474075" y="4643325"/>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50"/>
          <p:cNvPicPr preferRelativeResize="0"/>
          <p:nvPr/>
        </p:nvPicPr>
        <p:blipFill>
          <a:blip r:embed="rId4">
            <a:alphaModFix/>
          </a:blip>
          <a:stretch>
            <a:fillRect/>
          </a:stretch>
        </p:blipFill>
        <p:spPr>
          <a:xfrm>
            <a:off x="113425" y="1634875"/>
            <a:ext cx="4360658" cy="3338326"/>
          </a:xfrm>
          <a:prstGeom prst="rect">
            <a:avLst/>
          </a:prstGeom>
          <a:noFill/>
          <a:ln>
            <a:noFill/>
          </a:ln>
        </p:spPr>
      </p:pic>
      <p:pic>
        <p:nvPicPr>
          <p:cNvPr id="482" name="Google Shape;482;p50"/>
          <p:cNvPicPr preferRelativeResize="0"/>
          <p:nvPr/>
        </p:nvPicPr>
        <p:blipFill>
          <a:blip r:embed="rId5">
            <a:alphaModFix/>
          </a:blip>
          <a:stretch>
            <a:fillRect/>
          </a:stretch>
        </p:blipFill>
        <p:spPr>
          <a:xfrm>
            <a:off x="5917012" y="2386622"/>
            <a:ext cx="2734125" cy="2605353"/>
          </a:xfrm>
          <a:prstGeom prst="rect">
            <a:avLst/>
          </a:prstGeom>
          <a:noFill/>
          <a:ln>
            <a:noFill/>
          </a:ln>
        </p:spPr>
      </p:pic>
      <p:sp>
        <p:nvSpPr>
          <p:cNvPr id="483" name="Google Shape;483;p50"/>
          <p:cNvSpPr txBox="1"/>
          <p:nvPr/>
        </p:nvSpPr>
        <p:spPr>
          <a:xfrm>
            <a:off x="3624900" y="1188825"/>
            <a:ext cx="18942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Co je Lego?</a:t>
            </a:r>
            <a:endParaRPr/>
          </a:p>
        </p:txBody>
      </p:sp>
      <p:pic>
        <p:nvPicPr>
          <p:cNvPr id="484" name="Google Shape;484;p50"/>
          <p:cNvPicPr preferRelativeResize="0"/>
          <p:nvPr/>
        </p:nvPicPr>
        <p:blipFill>
          <a:blip r:embed="rId6">
            <a:alphaModFix/>
          </a:blip>
          <a:stretch>
            <a:fillRect/>
          </a:stretch>
        </p:blipFill>
        <p:spPr>
          <a:xfrm>
            <a:off x="7014845" y="550757"/>
            <a:ext cx="1065140" cy="1330100"/>
          </a:xfrm>
          <a:prstGeom prst="rect">
            <a:avLst/>
          </a:prstGeom>
          <a:noFill/>
          <a:ln>
            <a:noFill/>
          </a:ln>
        </p:spPr>
      </p:pic>
      <p:sp>
        <p:nvSpPr>
          <p:cNvPr id="485" name="Google Shape;485;p50"/>
          <p:cNvSpPr txBox="1"/>
          <p:nvPr/>
        </p:nvSpPr>
        <p:spPr>
          <a:xfrm>
            <a:off x="7014850" y="110700"/>
            <a:ext cx="1902900"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Specifikace podle které dělam kompozici</a:t>
            </a:r>
            <a:endParaRPr>
              <a:latin typeface="Proxima Nova"/>
              <a:ea typeface="Proxima Nova"/>
              <a:cs typeface="Proxima Nova"/>
              <a:sym typeface="Proxima Nova"/>
            </a:endParaRPr>
          </a:p>
        </p:txBody>
      </p:sp>
      <p:sp>
        <p:nvSpPr>
          <p:cNvPr id="486" name="Google Shape;486;p50"/>
          <p:cNvSpPr txBox="1"/>
          <p:nvPr/>
        </p:nvSpPr>
        <p:spPr>
          <a:xfrm>
            <a:off x="5917000" y="2042525"/>
            <a:ext cx="3000600" cy="34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Kostky, ze kterých dělám kompozici</a:t>
            </a:r>
            <a:endParaRPr>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Je lepší dědičnost nebo kompozice?</a:t>
            </a:r>
            <a:endParaRPr sz="2400"/>
          </a:p>
        </p:txBody>
      </p:sp>
      <p:sp>
        <p:nvSpPr>
          <p:cNvPr id="492" name="Google Shape;49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93" name="Google Shape;493;p51"/>
          <p:cNvSpPr txBox="1"/>
          <p:nvPr/>
        </p:nvSpPr>
        <p:spPr>
          <a:xfrm>
            <a:off x="316075" y="1197300"/>
            <a:ext cx="7863900" cy="27489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Dědičnost má výhodu v tom, že zavádí pravidla a minimalizuje duplicity v kódu</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Dědičnost je nicméně extrémně silná vazba, kterou zavádím do svého systému. Strukturální zásahy do hierarchie tříd ve chvíli, kdy už mám implementován komplexní systém, jsou extrémně pracné</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Pro nějaké problémy nelze rigidní hierarchii tříd ani sestavit</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Při návrhu je dobré si dopředu dobře rozmyslet, které struktury a pravidla jsou natolik pevné, že je můžu fixovat pomocí dědičnosti.</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Tam, kde vím, že budu v budoucnosti potřebovat flexibilitu, tak radši volím kompozici</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Kompozice má nevýhodu, že někdy končí duplicitami v kódu a je mnohem více benevolentnější - tedy “hloupý programátor” může udělat značné škody</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SOLID - jak psát dobře udržovatelný OOP kód</a:t>
            </a:r>
            <a:endParaRPr sz="2400"/>
          </a:p>
        </p:txBody>
      </p:sp>
      <p:pic>
        <p:nvPicPr>
          <p:cNvPr id="499" name="Google Shape;499;p5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00" name="Google Shape;500;p5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01" name="Google Shape;501;p5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02" name="Google Shape;50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503" name="Google Shape;503;p52"/>
          <p:cNvSpPr txBox="1"/>
          <p:nvPr/>
        </p:nvSpPr>
        <p:spPr>
          <a:xfrm>
            <a:off x="304800" y="811225"/>
            <a:ext cx="8697000" cy="4245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Proxima Nova"/>
                <a:ea typeface="Proxima Nova"/>
                <a:cs typeface="Proxima Nova"/>
                <a:sym typeface="Proxima Nova"/>
              </a:rPr>
              <a:t>Single Responsibility Principle</a:t>
            </a:r>
            <a:endParaRPr sz="1200" u="sng" baseline="30000">
              <a:solidFill>
                <a:srgbClr val="0B0080"/>
              </a:solidFill>
              <a:latin typeface="Proxima Nova"/>
              <a:ea typeface="Proxima Nova"/>
              <a:cs typeface="Proxima Nova"/>
              <a:sym typeface="Proxima Nova"/>
              <a:hlinkClick r:id="rId4"/>
            </a:endParaRPr>
          </a:p>
          <a:p>
            <a:pPr marL="0" lvl="0" indent="0" algn="l" rtl="0">
              <a:lnSpc>
                <a:spcPct val="115000"/>
              </a:lnSpc>
              <a:spcBef>
                <a:spcPts val="0"/>
              </a:spcBef>
              <a:spcAft>
                <a:spcPts val="0"/>
              </a:spcAft>
              <a:buNone/>
            </a:pPr>
            <a:r>
              <a:rPr lang="en" sz="1200">
                <a:solidFill>
                  <a:srgbClr val="222222"/>
                </a:solidFill>
                <a:latin typeface="Proxima Nova"/>
                <a:ea typeface="Proxima Nova"/>
                <a:cs typeface="Proxima Nova"/>
                <a:sym typeface="Proxima Nova"/>
              </a:rPr>
              <a:t>Třída má pouze jeden účel a jednu zodpovědnost a všechny její metody by měly sloužit k plnění tohoto účelu. Proč? Čím méně bude třída plnit účelů, tím bude méně důvodů do této třídy zasahovat. Např. je vhodné rozdělit formátování a generování reportů do různých třid.</a:t>
            </a:r>
            <a:endParaRPr sz="1200">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600" b="1">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rgbClr val="222222"/>
                </a:solidFill>
                <a:latin typeface="Proxima Nova"/>
                <a:ea typeface="Proxima Nova"/>
                <a:cs typeface="Proxima Nova"/>
                <a:sym typeface="Proxima Nova"/>
              </a:rPr>
              <a:t>Open/Closed Principle</a:t>
            </a:r>
            <a:endParaRPr sz="1200" u="sng" baseline="30000">
              <a:solidFill>
                <a:srgbClr val="0B0080"/>
              </a:solidFill>
              <a:latin typeface="Proxima Nova"/>
              <a:ea typeface="Proxima Nova"/>
              <a:cs typeface="Proxima Nova"/>
              <a:sym typeface="Proxima Nova"/>
              <a:hlinkClick r:id="rId5"/>
            </a:endParaRPr>
          </a:p>
          <a:p>
            <a:pPr marL="0" lvl="0" indent="0" algn="l" rtl="0">
              <a:lnSpc>
                <a:spcPct val="115000"/>
              </a:lnSpc>
              <a:spcBef>
                <a:spcPts val="0"/>
              </a:spcBef>
              <a:spcAft>
                <a:spcPts val="0"/>
              </a:spcAft>
              <a:buNone/>
            </a:pPr>
            <a:r>
              <a:rPr lang="en" sz="1200">
                <a:solidFill>
                  <a:srgbClr val="222222"/>
                </a:solidFill>
                <a:latin typeface="Proxima Nova"/>
                <a:ea typeface="Proxima Nova"/>
                <a:cs typeface="Proxima Nova"/>
                <a:sym typeface="Proxima Nova"/>
              </a:rPr>
              <a:t>Třídy by měly být otevřené pro rozšiřování a uzavřené pro modifikaci. V  existujících třídách by měl probíhat pouze bug fixing, ale nová funkcionalita by měla přicházet do potomků třidy. Důvodem je opět minimalizace zásahů do již hotového kódu</a:t>
            </a:r>
            <a:endParaRPr sz="1200">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600" b="1">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rgbClr val="222222"/>
                </a:solidFill>
                <a:latin typeface="Proxima Nova"/>
                <a:ea typeface="Proxima Nova"/>
                <a:cs typeface="Proxima Nova"/>
                <a:sym typeface="Proxima Nova"/>
              </a:rPr>
              <a:t>Liskov Substitution Principle </a:t>
            </a:r>
            <a:r>
              <a:rPr lang="en" sz="1200" baseline="30000">
                <a:solidFill>
                  <a:srgbClr val="222222"/>
                </a:solidFill>
                <a:latin typeface="Proxima Nova"/>
                <a:ea typeface="Proxima Nova"/>
                <a:cs typeface="Proxima Nova"/>
                <a:sym typeface="Proxima Nova"/>
              </a:rPr>
              <a:t> </a:t>
            </a:r>
            <a:endParaRPr sz="1200" baseline="30000">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a:solidFill>
                  <a:srgbClr val="222222"/>
                </a:solidFill>
                <a:latin typeface="Proxima Nova"/>
                <a:ea typeface="Proxima Nova"/>
                <a:cs typeface="Proxima Nova"/>
                <a:sym typeface="Proxima Nova"/>
              </a:rPr>
              <a:t>Objekt je vždy možné nahradit objektem z třídy potomka. Kód pak nemusí kontrolovat s jakým konkrétním podtypem pracuje, Důvodem je, abychom nemuseli v kódu provádět nepříjemné kontroly typu a řešit různé side effekty.</a:t>
            </a:r>
            <a:endParaRPr sz="1200">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600" b="1">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solidFill>
                  <a:srgbClr val="222222"/>
                </a:solidFill>
                <a:latin typeface="Proxima Nova"/>
                <a:ea typeface="Proxima Nova"/>
                <a:cs typeface="Proxima Nova"/>
                <a:sym typeface="Proxima Nova"/>
              </a:rPr>
              <a:t>Interface Segregation Principle</a:t>
            </a:r>
            <a:endParaRPr sz="1200" baseline="30000">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a:solidFill>
                  <a:srgbClr val="222222"/>
                </a:solidFill>
                <a:latin typeface="Proxima Nova"/>
                <a:ea typeface="Proxima Nova"/>
                <a:cs typeface="Proxima Nova"/>
                <a:sym typeface="Proxima Nova"/>
              </a:rPr>
              <a:t>Více klient specifických rozhraní je lepší než jedno víceůčelové rozhraní. Důvodem je, že to více specifických rozhraní vede k menšímu couplingu. Např. PersistenceManager implementuje interfacecy DBReader a DBWriter</a:t>
            </a:r>
            <a:endParaRPr sz="1200">
              <a:solidFill>
                <a:srgbClr val="22222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600" b="1">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b="1">
                <a:latin typeface="Proxima Nova"/>
                <a:ea typeface="Proxima Nova"/>
                <a:cs typeface="Proxima Nova"/>
                <a:sym typeface="Proxima Nova"/>
              </a:rPr>
              <a:t>Dependency inversion Principle</a:t>
            </a:r>
            <a:endParaRPr sz="1200" b="1">
              <a:latin typeface="Proxima Nova"/>
              <a:ea typeface="Proxima Nova"/>
              <a:cs typeface="Proxima Nova"/>
              <a:sym typeface="Proxima Nova"/>
            </a:endParaRPr>
          </a:p>
          <a:p>
            <a:pPr marL="0" lvl="0" indent="0" algn="l" rtl="0">
              <a:lnSpc>
                <a:spcPct val="115000"/>
              </a:lnSpc>
              <a:spcBef>
                <a:spcPts val="0"/>
              </a:spcBef>
              <a:spcAft>
                <a:spcPts val="0"/>
              </a:spcAft>
              <a:buNone/>
            </a:pPr>
            <a:r>
              <a:rPr lang="en" sz="1200">
                <a:latin typeface="Proxima Nova"/>
                <a:ea typeface="Proxima Nova"/>
                <a:cs typeface="Proxima Nova"/>
                <a:sym typeface="Proxima Nova"/>
              </a:rPr>
              <a:t>Abstrakce nezávisí na detailech, ale detaily závisí na abstrakcích. High level moduly by neměly záviset na low level modulech. Naopak obojí by mělo záviset na abstrakcích. Důvodem je, že high level moduly se lépe přepoužívají, jestliže ignorují implemntační detaily low level modulů. Příkladem je dependency injection a rozdělení high level modulů a low level modulů do různých packages</a:t>
            </a:r>
            <a:endParaRPr sz="1200">
              <a:latin typeface="Proxima Nova"/>
              <a:ea typeface="Proxima Nova"/>
              <a:cs typeface="Proxima Nova"/>
              <a:sym typeface="Proxima Nova"/>
            </a:endParaRPr>
          </a:p>
          <a:p>
            <a:pPr marL="0" lvl="0" indent="0" algn="l" rtl="0">
              <a:lnSpc>
                <a:spcPct val="125000"/>
              </a:lnSpc>
              <a:spcBef>
                <a:spcPts val="200"/>
              </a:spcBef>
              <a:spcAft>
                <a:spcPts val="600"/>
              </a:spcAft>
              <a:buNone/>
            </a:pPr>
            <a:endParaRPr sz="1200">
              <a:solidFill>
                <a:srgbClr val="222222"/>
              </a:solidFill>
              <a:highlight>
                <a:srgbClr val="F8F9FA"/>
              </a:highlight>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a:t>
            </a:r>
            <a:endParaRPr sz="2400"/>
          </a:p>
          <a:p>
            <a:pPr marL="0" lvl="0" indent="0" algn="l" rtl="0">
              <a:spcBef>
                <a:spcPts val="0"/>
              </a:spcBef>
              <a:spcAft>
                <a:spcPts val="0"/>
              </a:spcAft>
              <a:buNone/>
            </a:pPr>
            <a:endParaRPr sz="2400"/>
          </a:p>
        </p:txBody>
      </p:sp>
      <p:pic>
        <p:nvPicPr>
          <p:cNvPr id="509" name="Google Shape;509;p5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10" name="Google Shape;510;p5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11" name="Google Shape;511;p5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12" name="Google Shape;51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513" name="Google Shape;513;p53"/>
          <p:cNvPicPr preferRelativeResize="0"/>
          <p:nvPr/>
        </p:nvPicPr>
        <p:blipFill>
          <a:blip r:embed="rId4">
            <a:alphaModFix/>
          </a:blip>
          <a:stretch>
            <a:fillRect/>
          </a:stretch>
        </p:blipFill>
        <p:spPr>
          <a:xfrm>
            <a:off x="401325" y="1236350"/>
            <a:ext cx="3925075" cy="2188475"/>
          </a:xfrm>
          <a:prstGeom prst="rect">
            <a:avLst/>
          </a:prstGeom>
          <a:noFill/>
          <a:ln>
            <a:noFill/>
          </a:ln>
        </p:spPr>
      </p:pic>
      <p:sp>
        <p:nvSpPr>
          <p:cNvPr id="514" name="Google Shape;514;p53"/>
          <p:cNvSpPr txBox="1"/>
          <p:nvPr/>
        </p:nvSpPr>
        <p:spPr>
          <a:xfrm>
            <a:off x="304800" y="683400"/>
            <a:ext cx="8243700" cy="42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Polymorfní virus - virus, který má v různých časech nebo v různých svých generacích odlišnou formu. Dosahuje to tím, že do svého kódu vkládá náhodně instrukce, které nemění funkcionalitu viru, nicméně slouží k maskování. Virus navíc sám sebe zakryptuje.</a:t>
            </a:r>
            <a:endParaRPr>
              <a:latin typeface="Proxima Nova"/>
              <a:ea typeface="Proxima Nova"/>
              <a:cs typeface="Proxima Nova"/>
              <a:sym typeface="Proxima Nova"/>
            </a:endParaRPr>
          </a:p>
        </p:txBody>
      </p:sp>
      <p:sp>
        <p:nvSpPr>
          <p:cNvPr id="515" name="Google Shape;515;p53"/>
          <p:cNvSpPr txBox="1"/>
          <p:nvPr/>
        </p:nvSpPr>
        <p:spPr>
          <a:xfrm>
            <a:off x="4662075" y="1320575"/>
            <a:ext cx="2964300" cy="81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000" i="1">
                <a:solidFill>
                  <a:srgbClr val="262626"/>
                </a:solidFill>
                <a:highlight>
                  <a:schemeClr val="lt1"/>
                </a:highlight>
                <a:latin typeface="Proxima Nova"/>
                <a:ea typeface="Proxima Nova"/>
                <a:cs typeface="Proxima Nova"/>
                <a:sym typeface="Proxima Nova"/>
              </a:rPr>
              <a:t>VBR (Volume Boot Record) - Inicializační sektor na disku ze kterého se začíná nahrávat operační systém</a:t>
            </a:r>
            <a:endParaRPr sz="1000" i="1"/>
          </a:p>
        </p:txBody>
      </p:sp>
      <p:sp>
        <p:nvSpPr>
          <p:cNvPr id="516" name="Google Shape;516;p53"/>
          <p:cNvSpPr txBox="1"/>
          <p:nvPr/>
        </p:nvSpPr>
        <p:spPr>
          <a:xfrm>
            <a:off x="401325" y="3904275"/>
            <a:ext cx="8243700" cy="915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0"/>
              </a:spcAft>
              <a:buNone/>
            </a:pPr>
            <a:r>
              <a:rPr lang="en" sz="1200">
                <a:solidFill>
                  <a:srgbClr val="262626"/>
                </a:solidFill>
                <a:highlight>
                  <a:schemeClr val="lt1"/>
                </a:highlight>
                <a:latin typeface="Proxima Nova"/>
                <a:ea typeface="Proxima Nova"/>
                <a:cs typeface="Proxima Nova"/>
                <a:sym typeface="Proxima Nova"/>
              </a:rPr>
              <a:t>Polymorfismus v Javě (a obecně v OOP) znamená, že:</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110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v rámci té samé třídy mám metody, které mají stejné jméno (jiné parametry), ale jiné chování</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V třídě potomka a předka mám metody, které mají  stejné jméno  (stejné parametry), ale jiné chování</a:t>
            </a:r>
            <a:endParaRPr sz="1200">
              <a:solidFill>
                <a:srgbClr val="262626"/>
              </a:solidFill>
              <a:highlight>
                <a:schemeClr val="lt1"/>
              </a:highlight>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a:t>
            </a:r>
            <a:endParaRPr sz="2400"/>
          </a:p>
          <a:p>
            <a:pPr marL="0" lvl="0" indent="0" algn="l" rtl="0">
              <a:spcBef>
                <a:spcPts val="0"/>
              </a:spcBef>
              <a:spcAft>
                <a:spcPts val="0"/>
              </a:spcAft>
              <a:buNone/>
            </a:pPr>
            <a:endParaRPr sz="2400"/>
          </a:p>
        </p:txBody>
      </p:sp>
      <p:pic>
        <p:nvPicPr>
          <p:cNvPr id="522" name="Google Shape;522;p5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23" name="Google Shape;523;p5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24" name="Google Shape;524;p5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25" name="Google Shape;52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526" name="Google Shape;526;p54"/>
          <p:cNvSpPr txBox="1"/>
          <p:nvPr/>
        </p:nvSpPr>
        <p:spPr>
          <a:xfrm>
            <a:off x="364675" y="736225"/>
            <a:ext cx="7120200" cy="3747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0"/>
              </a:spcAft>
              <a:buNone/>
            </a:pPr>
            <a:r>
              <a:rPr lang="en" sz="1200" b="1">
                <a:solidFill>
                  <a:srgbClr val="262626"/>
                </a:solidFill>
                <a:highlight>
                  <a:schemeClr val="lt1"/>
                </a:highlight>
                <a:latin typeface="Proxima Nova"/>
                <a:ea typeface="Proxima Nova"/>
                <a:cs typeface="Proxima Nova"/>
                <a:sym typeface="Proxima Nova"/>
              </a:rPr>
              <a:t>Overloading</a:t>
            </a:r>
            <a:endParaRPr sz="1200" b="1">
              <a:solidFill>
                <a:srgbClr val="262626"/>
              </a:solidFill>
              <a:highlight>
                <a:schemeClr val="lt1"/>
              </a:highlight>
              <a:latin typeface="Proxima Nova"/>
              <a:ea typeface="Proxima Nova"/>
              <a:cs typeface="Proxima Nova"/>
              <a:sym typeface="Proxima Nova"/>
            </a:endParaRPr>
          </a:p>
          <a:p>
            <a:pPr marL="0" lvl="0" indent="0" algn="l" rtl="0">
              <a:lnSpc>
                <a:spcPct val="115000"/>
              </a:lnSpc>
              <a:spcBef>
                <a:spcPts val="1100"/>
              </a:spcBef>
              <a:spcAft>
                <a:spcPts val="0"/>
              </a:spcAft>
              <a:buNone/>
            </a:pPr>
            <a:r>
              <a:rPr lang="en" sz="1200">
                <a:solidFill>
                  <a:srgbClr val="262626"/>
                </a:solidFill>
                <a:highlight>
                  <a:schemeClr val="lt1"/>
                </a:highlight>
                <a:latin typeface="Proxima Nova"/>
                <a:ea typeface="Proxima Nova"/>
                <a:cs typeface="Proxima Nova"/>
                <a:sym typeface="Proxima Nova"/>
              </a:rPr>
              <a:t>Vytvoření více metod se stejným jménem metody, ale různými parametry. Různými parametry je zde míněno jiný počet parametrů nebo jiné typy parametrů</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110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metody se stejnými parametry nemůžou mít různé návratové typy</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děje se mezi metodami v rámci té samé třídy</a:t>
            </a:r>
            <a:endParaRPr sz="1200">
              <a:solidFill>
                <a:srgbClr val="262626"/>
              </a:solidFill>
              <a:highlight>
                <a:schemeClr val="lt1"/>
              </a:highlight>
              <a:latin typeface="Proxima Nova"/>
              <a:ea typeface="Proxima Nova"/>
              <a:cs typeface="Proxima Nova"/>
              <a:sym typeface="Proxima Nova"/>
            </a:endParaRPr>
          </a:p>
          <a:p>
            <a:pPr marL="0" lvl="0" indent="0" algn="l" rtl="0">
              <a:lnSpc>
                <a:spcPct val="115000"/>
              </a:lnSpc>
              <a:spcBef>
                <a:spcPts val="1100"/>
              </a:spcBef>
              <a:spcAft>
                <a:spcPts val="0"/>
              </a:spcAft>
              <a:buNone/>
            </a:pPr>
            <a:endParaRPr sz="1200">
              <a:solidFill>
                <a:srgbClr val="262626"/>
              </a:solidFill>
              <a:highlight>
                <a:schemeClr val="lt1"/>
              </a:highlight>
              <a:latin typeface="Proxima Nova"/>
              <a:ea typeface="Proxima Nova"/>
              <a:cs typeface="Proxima Nova"/>
              <a:sym typeface="Proxima Nova"/>
            </a:endParaRPr>
          </a:p>
          <a:p>
            <a:pPr marL="0" lvl="0" indent="0" algn="l" rtl="0">
              <a:lnSpc>
                <a:spcPct val="115000"/>
              </a:lnSpc>
              <a:spcBef>
                <a:spcPts val="1100"/>
              </a:spcBef>
              <a:spcAft>
                <a:spcPts val="0"/>
              </a:spcAft>
              <a:buNone/>
            </a:pPr>
            <a:r>
              <a:rPr lang="en" sz="1200" b="1">
                <a:solidFill>
                  <a:srgbClr val="262626"/>
                </a:solidFill>
                <a:highlight>
                  <a:schemeClr val="lt1"/>
                </a:highlight>
                <a:latin typeface="Proxima Nova"/>
                <a:ea typeface="Proxima Nova"/>
                <a:cs typeface="Proxima Nova"/>
                <a:sym typeface="Proxima Nova"/>
              </a:rPr>
              <a:t>Overriding</a:t>
            </a:r>
            <a:endParaRPr sz="1200" b="1">
              <a:solidFill>
                <a:srgbClr val="262626"/>
              </a:solidFill>
              <a:highlight>
                <a:schemeClr val="lt1"/>
              </a:highlight>
              <a:latin typeface="Proxima Nova"/>
              <a:ea typeface="Proxima Nova"/>
              <a:cs typeface="Proxima Nova"/>
              <a:sym typeface="Proxima Nova"/>
            </a:endParaRPr>
          </a:p>
          <a:p>
            <a:pPr marL="0" lvl="0" indent="0" algn="l" rtl="0">
              <a:lnSpc>
                <a:spcPct val="115000"/>
              </a:lnSpc>
              <a:spcBef>
                <a:spcPts val="1100"/>
              </a:spcBef>
              <a:spcAft>
                <a:spcPts val="0"/>
              </a:spcAft>
              <a:buNone/>
            </a:pPr>
            <a:r>
              <a:rPr lang="en" sz="1200">
                <a:solidFill>
                  <a:srgbClr val="262626"/>
                </a:solidFill>
                <a:highlight>
                  <a:schemeClr val="lt1"/>
                </a:highlight>
                <a:latin typeface="Proxima Nova"/>
                <a:ea typeface="Proxima Nova"/>
                <a:cs typeface="Proxima Nova"/>
                <a:sym typeface="Proxima Nova"/>
              </a:rPr>
              <a:t>Předefinování metody předka metodou potomka s identickými parametry a návratovým typem </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110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je možné upravit access level, aby byl méně restriktivní</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návratový typ může být potomkem původního návratového typu</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potomek nemůže vyhazovat novou výjimku</a:t>
            </a:r>
            <a:endParaRPr sz="1200">
              <a:solidFill>
                <a:srgbClr val="262626"/>
              </a:solidFill>
              <a:highlight>
                <a:schemeClr val="lt1"/>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chemeClr val="lt1"/>
                </a:highlight>
                <a:latin typeface="Proxima Nova"/>
                <a:ea typeface="Proxima Nova"/>
                <a:cs typeface="Proxima Nova"/>
                <a:sym typeface="Proxima Nova"/>
              </a:rPr>
              <a:t>nelze dělat override statické nebo final metody</a:t>
            </a:r>
            <a:endParaRPr sz="1200">
              <a:solidFill>
                <a:srgbClr val="262626"/>
              </a:solidFill>
              <a:highlight>
                <a:schemeClr val="lt1"/>
              </a:highlight>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 - overloading</a:t>
            </a:r>
            <a:endParaRPr sz="2400"/>
          </a:p>
          <a:p>
            <a:pPr marL="0" lvl="0" indent="0" algn="l" rtl="0">
              <a:spcBef>
                <a:spcPts val="0"/>
              </a:spcBef>
              <a:spcAft>
                <a:spcPts val="0"/>
              </a:spcAft>
              <a:buNone/>
            </a:pPr>
            <a:endParaRPr sz="2400"/>
          </a:p>
        </p:txBody>
      </p:sp>
      <p:pic>
        <p:nvPicPr>
          <p:cNvPr id="532" name="Google Shape;532;p5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33" name="Google Shape;533;p5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34" name="Google Shape;534;p5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35" name="Google Shape;535;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536" name="Google Shape;536;p55"/>
          <p:cNvSpPr txBox="1"/>
          <p:nvPr/>
        </p:nvSpPr>
        <p:spPr>
          <a:xfrm>
            <a:off x="411875" y="1076525"/>
            <a:ext cx="3962700" cy="1716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000080"/>
                </a:solidFill>
                <a:latin typeface="Consolas"/>
                <a:ea typeface="Consolas"/>
                <a:cs typeface="Consolas"/>
                <a:sym typeface="Consolas"/>
              </a:rPr>
              <a:t>class </a:t>
            </a:r>
            <a:r>
              <a:rPr lang="en" sz="1000">
                <a:latin typeface="Consolas"/>
                <a:ea typeface="Consolas"/>
                <a:cs typeface="Consolas"/>
                <a:sym typeface="Consolas"/>
              </a:rPr>
              <a:t>Adder{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static int </a:t>
            </a:r>
            <a:r>
              <a:rPr lang="en" sz="1000">
                <a:latin typeface="Consolas"/>
                <a:ea typeface="Consolas"/>
                <a:cs typeface="Consolas"/>
                <a:sym typeface="Consolas"/>
              </a:rPr>
              <a:t>add(</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a,</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b){</a:t>
            </a:r>
            <a:r>
              <a:rPr lang="en" sz="1000">
                <a:solidFill>
                  <a:srgbClr val="000080"/>
                </a:solidFill>
                <a:latin typeface="Consolas"/>
                <a:ea typeface="Consolas"/>
                <a:cs typeface="Consolas"/>
                <a:sym typeface="Consolas"/>
              </a:rPr>
              <a:t>return </a:t>
            </a:r>
            <a:r>
              <a:rPr lang="en" sz="1000">
                <a:latin typeface="Consolas"/>
                <a:ea typeface="Consolas"/>
                <a:cs typeface="Consolas"/>
                <a:sym typeface="Consolas"/>
              </a:rPr>
              <a:t>a+b;}</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static int </a:t>
            </a:r>
            <a:r>
              <a:rPr lang="en" sz="1000">
                <a:latin typeface="Consolas"/>
                <a:ea typeface="Consolas"/>
                <a:cs typeface="Consolas"/>
                <a:sym typeface="Consolas"/>
              </a:rPr>
              <a:t>add(</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a,</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b,</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c){</a:t>
            </a:r>
            <a:r>
              <a:rPr lang="en" sz="1000">
                <a:solidFill>
                  <a:srgbClr val="000080"/>
                </a:solidFill>
                <a:latin typeface="Consolas"/>
                <a:ea typeface="Consolas"/>
                <a:cs typeface="Consolas"/>
                <a:sym typeface="Consolas"/>
              </a:rPr>
              <a:t>return </a:t>
            </a:r>
            <a:r>
              <a:rPr lang="en" sz="1000">
                <a:latin typeface="Consolas"/>
                <a:ea typeface="Consolas"/>
                <a:cs typeface="Consolas"/>
                <a:sym typeface="Consolas"/>
              </a:rPr>
              <a:t>a+b+c;}</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000080"/>
                </a:solidFill>
                <a:latin typeface="Consolas"/>
                <a:ea typeface="Consolas"/>
                <a:cs typeface="Consolas"/>
                <a:sym typeface="Consolas"/>
              </a:rPr>
              <a:t>class </a:t>
            </a:r>
            <a:r>
              <a:rPr lang="en" sz="1000">
                <a:latin typeface="Consolas"/>
                <a:ea typeface="Consolas"/>
                <a:cs typeface="Consolas"/>
                <a:sym typeface="Consolas"/>
              </a:rPr>
              <a:t>TestOverloading1{</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i="1">
                <a:solidFill>
                  <a:srgbClr val="660E7A"/>
                </a:solidFill>
                <a:latin typeface="Consolas"/>
                <a:ea typeface="Consolas"/>
                <a:cs typeface="Consolas"/>
                <a:sym typeface="Consolas"/>
              </a:rPr>
              <a:t>out</a:t>
            </a:r>
            <a:r>
              <a:rPr lang="en" sz="1000">
                <a:latin typeface="Consolas"/>
                <a:ea typeface="Consolas"/>
                <a:cs typeface="Consolas"/>
                <a:sym typeface="Consolas"/>
              </a:rPr>
              <a:t>.println(Adder.</a:t>
            </a:r>
            <a:r>
              <a:rPr lang="en" sz="1000" i="1">
                <a:latin typeface="Consolas"/>
                <a:ea typeface="Consolas"/>
                <a:cs typeface="Consolas"/>
                <a:sym typeface="Consolas"/>
              </a:rPr>
              <a:t>add</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i="1">
                <a:solidFill>
                  <a:srgbClr val="660E7A"/>
                </a:solidFill>
                <a:latin typeface="Consolas"/>
                <a:ea typeface="Consolas"/>
                <a:cs typeface="Consolas"/>
                <a:sym typeface="Consolas"/>
              </a:rPr>
              <a:t>out</a:t>
            </a:r>
            <a:r>
              <a:rPr lang="en" sz="1000">
                <a:latin typeface="Consolas"/>
                <a:ea typeface="Consolas"/>
                <a:cs typeface="Consolas"/>
                <a:sym typeface="Consolas"/>
              </a:rPr>
              <a:t>.println(Adder.</a:t>
            </a:r>
            <a:r>
              <a:rPr lang="en" sz="1000" i="1">
                <a:latin typeface="Consolas"/>
                <a:ea typeface="Consolas"/>
                <a:cs typeface="Consolas"/>
                <a:sym typeface="Consolas"/>
              </a:rPr>
              <a:t>add</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p:txBody>
      </p:sp>
      <p:sp>
        <p:nvSpPr>
          <p:cNvPr id="537" name="Google Shape;537;p55"/>
          <p:cNvSpPr txBox="1"/>
          <p:nvPr/>
        </p:nvSpPr>
        <p:spPr>
          <a:xfrm>
            <a:off x="4769300" y="1076525"/>
            <a:ext cx="3962700" cy="1716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000080"/>
                </a:solidFill>
                <a:latin typeface="Consolas"/>
                <a:ea typeface="Consolas"/>
                <a:cs typeface="Consolas"/>
                <a:sym typeface="Consolas"/>
              </a:rPr>
              <a:t>class </a:t>
            </a:r>
            <a:r>
              <a:rPr lang="en" sz="1000">
                <a:latin typeface="Consolas"/>
                <a:ea typeface="Consolas"/>
                <a:cs typeface="Consolas"/>
                <a:sym typeface="Consolas"/>
              </a:rPr>
              <a:t>Adder{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static int </a:t>
            </a:r>
            <a:r>
              <a:rPr lang="en" sz="1000">
                <a:latin typeface="Consolas"/>
                <a:ea typeface="Consolas"/>
                <a:cs typeface="Consolas"/>
                <a:sym typeface="Consolas"/>
              </a:rPr>
              <a:t>add(</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a, </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b){</a:t>
            </a:r>
            <a:r>
              <a:rPr lang="en" sz="1000">
                <a:solidFill>
                  <a:srgbClr val="000080"/>
                </a:solidFill>
                <a:latin typeface="Consolas"/>
                <a:ea typeface="Consolas"/>
                <a:cs typeface="Consolas"/>
                <a:sym typeface="Consolas"/>
              </a:rPr>
              <a:t>return </a:t>
            </a:r>
            <a:r>
              <a:rPr lang="en" sz="1000">
                <a:latin typeface="Consolas"/>
                <a:ea typeface="Consolas"/>
                <a:cs typeface="Consolas"/>
                <a:sym typeface="Consolas"/>
              </a:rPr>
              <a:t>a+b;}</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static double </a:t>
            </a:r>
            <a:r>
              <a:rPr lang="en" sz="1000">
                <a:latin typeface="Consolas"/>
                <a:ea typeface="Consolas"/>
                <a:cs typeface="Consolas"/>
                <a:sym typeface="Consolas"/>
              </a:rPr>
              <a:t>add(</a:t>
            </a:r>
            <a:r>
              <a:rPr lang="en" sz="1000">
                <a:solidFill>
                  <a:srgbClr val="000080"/>
                </a:solidFill>
                <a:latin typeface="Consolas"/>
                <a:ea typeface="Consolas"/>
                <a:cs typeface="Consolas"/>
                <a:sym typeface="Consolas"/>
              </a:rPr>
              <a:t>double </a:t>
            </a:r>
            <a:r>
              <a:rPr lang="en" sz="1000">
                <a:latin typeface="Consolas"/>
                <a:ea typeface="Consolas"/>
                <a:cs typeface="Consolas"/>
                <a:sym typeface="Consolas"/>
              </a:rPr>
              <a:t>a, </a:t>
            </a:r>
            <a:r>
              <a:rPr lang="en" sz="1000">
                <a:solidFill>
                  <a:srgbClr val="000080"/>
                </a:solidFill>
                <a:latin typeface="Consolas"/>
                <a:ea typeface="Consolas"/>
                <a:cs typeface="Consolas"/>
                <a:sym typeface="Consolas"/>
              </a:rPr>
              <a:t>double </a:t>
            </a:r>
            <a:r>
              <a:rPr lang="en" sz="1000">
                <a:latin typeface="Consolas"/>
                <a:ea typeface="Consolas"/>
                <a:cs typeface="Consolas"/>
                <a:sym typeface="Consolas"/>
              </a:rPr>
              <a:t>b){</a:t>
            </a:r>
            <a:r>
              <a:rPr lang="en" sz="1000">
                <a:solidFill>
                  <a:srgbClr val="000080"/>
                </a:solidFill>
                <a:latin typeface="Consolas"/>
                <a:ea typeface="Consolas"/>
                <a:cs typeface="Consolas"/>
                <a:sym typeface="Consolas"/>
              </a:rPr>
              <a:t>return </a:t>
            </a:r>
            <a:r>
              <a:rPr lang="en" sz="1000">
                <a:latin typeface="Consolas"/>
                <a:ea typeface="Consolas"/>
                <a:cs typeface="Consolas"/>
                <a:sym typeface="Consolas"/>
              </a:rPr>
              <a:t>a+b;}</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000080"/>
                </a:solidFill>
                <a:latin typeface="Consolas"/>
                <a:ea typeface="Consolas"/>
                <a:cs typeface="Consolas"/>
                <a:sym typeface="Consolas"/>
              </a:rPr>
              <a:t>class </a:t>
            </a:r>
            <a:r>
              <a:rPr lang="en" sz="1000">
                <a:latin typeface="Consolas"/>
                <a:ea typeface="Consolas"/>
                <a:cs typeface="Consolas"/>
                <a:sym typeface="Consolas"/>
              </a:rPr>
              <a:t>TestOverloading2{</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i="1">
                <a:solidFill>
                  <a:srgbClr val="660E7A"/>
                </a:solidFill>
                <a:latin typeface="Consolas"/>
                <a:ea typeface="Consolas"/>
                <a:cs typeface="Consolas"/>
                <a:sym typeface="Consolas"/>
              </a:rPr>
              <a:t>out</a:t>
            </a:r>
            <a:r>
              <a:rPr lang="en" sz="1000">
                <a:latin typeface="Consolas"/>
                <a:ea typeface="Consolas"/>
                <a:cs typeface="Consolas"/>
                <a:sym typeface="Consolas"/>
              </a:rPr>
              <a:t>.println(Adder.</a:t>
            </a:r>
            <a:r>
              <a:rPr lang="en" sz="1000" i="1">
                <a:latin typeface="Consolas"/>
                <a:ea typeface="Consolas"/>
                <a:cs typeface="Consolas"/>
                <a:sym typeface="Consolas"/>
              </a:rPr>
              <a:t>add</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i="1">
                <a:solidFill>
                  <a:srgbClr val="660E7A"/>
                </a:solidFill>
                <a:latin typeface="Consolas"/>
                <a:ea typeface="Consolas"/>
                <a:cs typeface="Consolas"/>
                <a:sym typeface="Consolas"/>
              </a:rPr>
              <a:t>out</a:t>
            </a:r>
            <a:r>
              <a:rPr lang="en" sz="1000">
                <a:latin typeface="Consolas"/>
                <a:ea typeface="Consolas"/>
                <a:cs typeface="Consolas"/>
                <a:sym typeface="Consolas"/>
              </a:rPr>
              <a:t>.println(Adder.</a:t>
            </a:r>
            <a:r>
              <a:rPr lang="en" sz="1000" i="1">
                <a:latin typeface="Consolas"/>
                <a:ea typeface="Consolas"/>
                <a:cs typeface="Consolas"/>
                <a:sym typeface="Consolas"/>
              </a:rPr>
              <a:t>add</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12.3</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12.6</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solidFill>
                <a:srgbClr val="000080"/>
              </a:solidFill>
              <a:latin typeface="Consolas"/>
              <a:ea typeface="Consolas"/>
              <a:cs typeface="Consolas"/>
              <a:sym typeface="Consolas"/>
            </a:endParaRPr>
          </a:p>
        </p:txBody>
      </p:sp>
      <p:sp>
        <p:nvSpPr>
          <p:cNvPr id="538" name="Google Shape;538;p55"/>
          <p:cNvSpPr txBox="1"/>
          <p:nvPr/>
        </p:nvSpPr>
        <p:spPr>
          <a:xfrm>
            <a:off x="304800" y="61690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Různé počty parametrů</a:t>
            </a:r>
            <a:endParaRPr/>
          </a:p>
        </p:txBody>
      </p:sp>
      <p:sp>
        <p:nvSpPr>
          <p:cNvPr id="539" name="Google Shape;539;p55"/>
          <p:cNvSpPr txBox="1"/>
          <p:nvPr/>
        </p:nvSpPr>
        <p:spPr>
          <a:xfrm>
            <a:off x="4682300" y="61690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Různé typy parametrů</a:t>
            </a:r>
            <a:endParaRPr/>
          </a:p>
        </p:txBody>
      </p:sp>
      <p:sp>
        <p:nvSpPr>
          <p:cNvPr id="540" name="Google Shape;540;p55"/>
          <p:cNvSpPr txBox="1"/>
          <p:nvPr/>
        </p:nvSpPr>
        <p:spPr>
          <a:xfrm>
            <a:off x="411875" y="3223850"/>
            <a:ext cx="3962700" cy="1716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000080"/>
                </a:solidFill>
                <a:latin typeface="Consolas"/>
                <a:ea typeface="Consolas"/>
                <a:cs typeface="Consolas"/>
                <a:sym typeface="Consolas"/>
              </a:rPr>
              <a:t>class </a:t>
            </a:r>
            <a:r>
              <a:rPr lang="en" sz="1000">
                <a:latin typeface="Consolas"/>
                <a:ea typeface="Consolas"/>
                <a:cs typeface="Consolas"/>
                <a:sym typeface="Consolas"/>
              </a:rPr>
              <a:t>Adder{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static int </a:t>
            </a:r>
            <a:r>
              <a:rPr lang="en" sz="1000">
                <a:latin typeface="Consolas"/>
                <a:ea typeface="Consolas"/>
                <a:cs typeface="Consolas"/>
                <a:sym typeface="Consolas"/>
              </a:rPr>
              <a:t>add(</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a, </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b){</a:t>
            </a:r>
            <a:r>
              <a:rPr lang="en" sz="1000">
                <a:solidFill>
                  <a:srgbClr val="000080"/>
                </a:solidFill>
                <a:latin typeface="Consolas"/>
                <a:ea typeface="Consolas"/>
                <a:cs typeface="Consolas"/>
                <a:sym typeface="Consolas"/>
              </a:rPr>
              <a:t>return </a:t>
            </a:r>
            <a:r>
              <a:rPr lang="en" sz="1000">
                <a:latin typeface="Consolas"/>
                <a:ea typeface="Consolas"/>
                <a:cs typeface="Consolas"/>
                <a:sym typeface="Consolas"/>
              </a:rPr>
              <a:t>a+b;}</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static double </a:t>
            </a:r>
            <a:r>
              <a:rPr lang="en" sz="1000">
                <a:latin typeface="Consolas"/>
                <a:ea typeface="Consolas"/>
                <a:cs typeface="Consolas"/>
                <a:sym typeface="Consolas"/>
              </a:rPr>
              <a:t>add(</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a, </a:t>
            </a:r>
            <a:r>
              <a:rPr lang="en" sz="1000">
                <a:solidFill>
                  <a:srgbClr val="000080"/>
                </a:solidFill>
                <a:latin typeface="Consolas"/>
                <a:ea typeface="Consolas"/>
                <a:cs typeface="Consolas"/>
                <a:sym typeface="Consolas"/>
              </a:rPr>
              <a:t>int </a:t>
            </a:r>
            <a:r>
              <a:rPr lang="en" sz="1000">
                <a:latin typeface="Consolas"/>
                <a:ea typeface="Consolas"/>
                <a:cs typeface="Consolas"/>
                <a:sym typeface="Consolas"/>
              </a:rPr>
              <a:t>b){</a:t>
            </a:r>
            <a:r>
              <a:rPr lang="en" sz="1000">
                <a:solidFill>
                  <a:srgbClr val="000080"/>
                </a:solidFill>
                <a:latin typeface="Consolas"/>
                <a:ea typeface="Consolas"/>
                <a:cs typeface="Consolas"/>
                <a:sym typeface="Consolas"/>
              </a:rPr>
              <a:t>return </a:t>
            </a:r>
            <a:r>
              <a:rPr lang="en" sz="1000">
                <a:latin typeface="Consolas"/>
                <a:ea typeface="Consolas"/>
                <a:cs typeface="Consolas"/>
                <a:sym typeface="Consolas"/>
              </a:rPr>
              <a:t>a+b;}</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000080"/>
                </a:solidFill>
                <a:latin typeface="Consolas"/>
                <a:ea typeface="Consolas"/>
                <a:cs typeface="Consolas"/>
                <a:sym typeface="Consolas"/>
              </a:rPr>
              <a:t>class </a:t>
            </a:r>
            <a:r>
              <a:rPr lang="en" sz="1000">
                <a:latin typeface="Consolas"/>
                <a:ea typeface="Consolas"/>
                <a:cs typeface="Consolas"/>
                <a:sym typeface="Consolas"/>
              </a:rPr>
              <a:t>TestOverloading2{</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i="1">
                <a:solidFill>
                  <a:srgbClr val="660E7A"/>
                </a:solidFill>
                <a:latin typeface="Consolas"/>
                <a:ea typeface="Consolas"/>
                <a:cs typeface="Consolas"/>
                <a:sym typeface="Consolas"/>
              </a:rPr>
              <a:t>out</a:t>
            </a:r>
            <a:r>
              <a:rPr lang="en" sz="1000">
                <a:latin typeface="Consolas"/>
                <a:ea typeface="Consolas"/>
                <a:cs typeface="Consolas"/>
                <a:sym typeface="Consolas"/>
              </a:rPr>
              <a:t>.println(Adder.</a:t>
            </a:r>
            <a:r>
              <a:rPr lang="en" sz="1000" i="1">
                <a:latin typeface="Consolas"/>
                <a:ea typeface="Consolas"/>
                <a:cs typeface="Consolas"/>
                <a:sym typeface="Consolas"/>
              </a:rPr>
              <a:t>add</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i="1">
                <a:solidFill>
                  <a:srgbClr val="660E7A"/>
                </a:solidFill>
                <a:latin typeface="Consolas"/>
                <a:ea typeface="Consolas"/>
                <a:cs typeface="Consolas"/>
                <a:sym typeface="Consolas"/>
              </a:rPr>
              <a:t>out</a:t>
            </a:r>
            <a:r>
              <a:rPr lang="en" sz="1000">
                <a:latin typeface="Consolas"/>
                <a:ea typeface="Consolas"/>
                <a:cs typeface="Consolas"/>
                <a:sym typeface="Consolas"/>
              </a:rPr>
              <a:t>.println(Adder.</a:t>
            </a:r>
            <a:r>
              <a:rPr lang="en" sz="1000" i="1">
                <a:latin typeface="Consolas"/>
                <a:ea typeface="Consolas"/>
                <a:cs typeface="Consolas"/>
                <a:sym typeface="Consolas"/>
              </a:rPr>
              <a:t>add</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12</a:t>
            </a:r>
            <a:r>
              <a:rPr lang="en" sz="1000">
                <a:latin typeface="Consolas"/>
                <a:ea typeface="Consolas"/>
                <a:cs typeface="Consolas"/>
                <a:sym typeface="Consolas"/>
              </a:rPr>
              <a:t>,</a:t>
            </a:r>
            <a:r>
              <a:rPr lang="en" sz="1000">
                <a:solidFill>
                  <a:srgbClr val="0000FF"/>
                </a:solidFill>
                <a:latin typeface="Consolas"/>
                <a:ea typeface="Consolas"/>
                <a:cs typeface="Consolas"/>
                <a:sym typeface="Consolas"/>
              </a:rPr>
              <a:t>12</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solidFill>
                <a:srgbClr val="000080"/>
              </a:solidFill>
              <a:latin typeface="Consolas"/>
              <a:ea typeface="Consolas"/>
              <a:cs typeface="Consolas"/>
              <a:sym typeface="Consolas"/>
            </a:endParaRPr>
          </a:p>
        </p:txBody>
      </p:sp>
      <p:sp>
        <p:nvSpPr>
          <p:cNvPr id="541" name="Google Shape;541;p55"/>
          <p:cNvSpPr txBox="1"/>
          <p:nvPr/>
        </p:nvSpPr>
        <p:spPr>
          <a:xfrm>
            <a:off x="304800" y="280400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Různé návratové typy</a:t>
            </a:r>
            <a:endParaRPr/>
          </a:p>
        </p:txBody>
      </p:sp>
      <p:sp>
        <p:nvSpPr>
          <p:cNvPr id="542" name="Google Shape;542;p55"/>
          <p:cNvSpPr txBox="1"/>
          <p:nvPr/>
        </p:nvSpPr>
        <p:spPr>
          <a:xfrm>
            <a:off x="4374575" y="3810275"/>
            <a:ext cx="4358400" cy="455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000">
                <a:solidFill>
                  <a:srgbClr val="FF0000"/>
                </a:solidFill>
                <a:latin typeface="Proxima Nova"/>
                <a:ea typeface="Proxima Nova"/>
                <a:cs typeface="Proxima Nova"/>
                <a:sym typeface="Proxima Nova"/>
              </a:rPr>
              <a:t>=&gt; Compile Time Error: method add(int,int) is already defined in class Adder</a:t>
            </a:r>
            <a:endParaRPr sz="1000">
              <a:solidFill>
                <a:srgbClr val="FF0000"/>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 - overloading</a:t>
            </a:r>
            <a:endParaRPr sz="2400"/>
          </a:p>
          <a:p>
            <a:pPr marL="0" lvl="0" indent="0" algn="l" rtl="0">
              <a:spcBef>
                <a:spcPts val="0"/>
              </a:spcBef>
              <a:spcAft>
                <a:spcPts val="0"/>
              </a:spcAft>
              <a:buNone/>
            </a:pPr>
            <a:endParaRPr sz="2400"/>
          </a:p>
        </p:txBody>
      </p:sp>
      <p:pic>
        <p:nvPicPr>
          <p:cNvPr id="532" name="Google Shape;532;p5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33" name="Google Shape;533;p5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34" name="Google Shape;534;p5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35" name="Google Shape;535;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36" name="Google Shape;536;p55"/>
          <p:cNvSpPr txBox="1"/>
          <p:nvPr/>
        </p:nvSpPr>
        <p:spPr>
          <a:xfrm>
            <a:off x="411875" y="1076525"/>
            <a:ext cx="4407632" cy="1716300"/>
          </a:xfrm>
          <a:prstGeom prst="rect">
            <a:avLst/>
          </a:prstGeom>
          <a:solidFill>
            <a:srgbClr val="B7B7B7"/>
          </a:solidFill>
          <a:ln>
            <a:noFill/>
          </a:ln>
        </p:spPr>
        <p:txBody>
          <a:bodyPr spcFirstLastPara="1" wrap="square" lIns="91425" tIns="91425" rIns="91425" bIns="91425" anchor="ctr" anchorCtr="0">
            <a:noAutofit/>
          </a:bodyPr>
          <a:lstStyle/>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Adder</a:t>
            </a:r>
            <a:r>
              <a:rPr lang="cs-CZ" sz="1000">
                <a:latin typeface="Consolas" panose="020B0609020204030204" pitchFamily="49" charset="0"/>
              </a:rPr>
              <a:t>{</a:t>
            </a:r>
          </a:p>
          <a:p>
            <a:r>
              <a:rPr lang="en-US" sz="1000">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a:solidFill>
                  <a:srgbClr val="0000FF"/>
                </a:solidFill>
                <a:latin typeface="Consolas" panose="020B0609020204030204" pitchFamily="49" charset="0"/>
              </a:rPr>
              <a:t>static</a:t>
            </a:r>
            <a:r>
              <a:rPr lang="en-US" sz="1000">
                <a:latin typeface="Consolas" panose="020B0609020204030204" pitchFamily="49" charset="0"/>
              </a:rPr>
              <a:t> </a:t>
            </a:r>
            <a:r>
              <a:rPr lang="en-US" sz="1000">
                <a:solidFill>
                  <a:srgbClr val="0000FF"/>
                </a:solidFill>
                <a:latin typeface="Consolas" panose="020B0609020204030204" pitchFamily="49" charset="0"/>
              </a:rPr>
              <a:t>int</a:t>
            </a:r>
            <a:r>
              <a:rPr lang="en-US" sz="1000">
                <a:latin typeface="Consolas" panose="020B0609020204030204" pitchFamily="49" charset="0"/>
              </a:rPr>
              <a:t> Add(</a:t>
            </a:r>
            <a:r>
              <a:rPr lang="en-US" sz="1000">
                <a:solidFill>
                  <a:srgbClr val="0000FF"/>
                </a:solidFill>
                <a:latin typeface="Consolas" panose="020B0609020204030204" pitchFamily="49" charset="0"/>
              </a:rPr>
              <a:t>int</a:t>
            </a:r>
            <a:r>
              <a:rPr lang="en-US" sz="1000">
                <a:latin typeface="Consolas" panose="020B0609020204030204" pitchFamily="49" charset="0"/>
              </a:rPr>
              <a:t> a, </a:t>
            </a:r>
            <a:r>
              <a:rPr lang="en-US" sz="1000">
                <a:solidFill>
                  <a:srgbClr val="0000FF"/>
                </a:solidFill>
                <a:latin typeface="Consolas" panose="020B0609020204030204" pitchFamily="49" charset="0"/>
              </a:rPr>
              <a:t>int</a:t>
            </a:r>
            <a:r>
              <a:rPr lang="en-US" sz="1000">
                <a:latin typeface="Consolas" panose="020B0609020204030204" pitchFamily="49" charset="0"/>
              </a:rPr>
              <a:t> b) { </a:t>
            </a:r>
            <a:r>
              <a:rPr lang="en-US" sz="1000">
                <a:solidFill>
                  <a:srgbClr val="0000FF"/>
                </a:solidFill>
                <a:latin typeface="Consolas" panose="020B0609020204030204" pitchFamily="49" charset="0"/>
              </a:rPr>
              <a:t>return</a:t>
            </a:r>
            <a:r>
              <a:rPr lang="en-US" sz="1000">
                <a:latin typeface="Consolas" panose="020B0609020204030204" pitchFamily="49" charset="0"/>
              </a:rPr>
              <a:t> </a:t>
            </a:r>
            <a:r>
              <a:rPr lang="en-US" sz="1000" err="1">
                <a:latin typeface="Consolas" panose="020B0609020204030204" pitchFamily="49" charset="0"/>
              </a:rPr>
              <a:t>a+b</a:t>
            </a:r>
            <a:r>
              <a:rPr lang="en-US" sz="1000">
                <a:latin typeface="Consolas" panose="020B0609020204030204" pitchFamily="49" charset="0"/>
              </a:rPr>
              <a:t>;}</a:t>
            </a:r>
          </a:p>
          <a:p>
            <a:r>
              <a:rPr lang="en-US" sz="1000">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a:solidFill>
                  <a:srgbClr val="0000FF"/>
                </a:solidFill>
                <a:latin typeface="Consolas" panose="020B0609020204030204" pitchFamily="49" charset="0"/>
              </a:rPr>
              <a:t>static</a:t>
            </a:r>
            <a:r>
              <a:rPr lang="en-US" sz="1000">
                <a:latin typeface="Consolas" panose="020B0609020204030204" pitchFamily="49" charset="0"/>
              </a:rPr>
              <a:t> </a:t>
            </a:r>
            <a:r>
              <a:rPr lang="en-US" sz="1000">
                <a:solidFill>
                  <a:srgbClr val="0000FF"/>
                </a:solidFill>
                <a:latin typeface="Consolas" panose="020B0609020204030204" pitchFamily="49" charset="0"/>
              </a:rPr>
              <a:t>int</a:t>
            </a:r>
            <a:r>
              <a:rPr lang="en-US" sz="1000">
                <a:latin typeface="Consolas" panose="020B0609020204030204" pitchFamily="49" charset="0"/>
              </a:rPr>
              <a:t> Add(</a:t>
            </a:r>
            <a:r>
              <a:rPr lang="en-US" sz="1000">
                <a:solidFill>
                  <a:srgbClr val="0000FF"/>
                </a:solidFill>
                <a:latin typeface="Consolas" panose="020B0609020204030204" pitchFamily="49" charset="0"/>
              </a:rPr>
              <a:t>int</a:t>
            </a:r>
            <a:r>
              <a:rPr lang="en-US" sz="1000">
                <a:latin typeface="Consolas" panose="020B0609020204030204" pitchFamily="49" charset="0"/>
              </a:rPr>
              <a:t> a, </a:t>
            </a:r>
            <a:r>
              <a:rPr lang="en-US" sz="1000">
                <a:solidFill>
                  <a:srgbClr val="0000FF"/>
                </a:solidFill>
                <a:latin typeface="Consolas" panose="020B0609020204030204" pitchFamily="49" charset="0"/>
              </a:rPr>
              <a:t>int</a:t>
            </a:r>
            <a:r>
              <a:rPr lang="en-US" sz="1000">
                <a:latin typeface="Consolas" panose="020B0609020204030204" pitchFamily="49" charset="0"/>
              </a:rPr>
              <a:t> b, </a:t>
            </a:r>
            <a:r>
              <a:rPr lang="en-US" sz="1000">
                <a:solidFill>
                  <a:srgbClr val="0000FF"/>
                </a:solidFill>
                <a:latin typeface="Consolas" panose="020B0609020204030204" pitchFamily="49" charset="0"/>
              </a:rPr>
              <a:t>int</a:t>
            </a:r>
            <a:r>
              <a:rPr lang="en-US" sz="1000">
                <a:latin typeface="Consolas" panose="020B0609020204030204" pitchFamily="49" charset="0"/>
              </a:rPr>
              <a:t> c) { </a:t>
            </a:r>
            <a:r>
              <a:rPr lang="en-US" sz="1000">
                <a:solidFill>
                  <a:srgbClr val="0000FF"/>
                </a:solidFill>
                <a:latin typeface="Consolas" panose="020B0609020204030204" pitchFamily="49" charset="0"/>
              </a:rPr>
              <a:t>return</a:t>
            </a:r>
            <a:r>
              <a:rPr lang="en-US" sz="1000">
                <a:latin typeface="Consolas" panose="020B0609020204030204" pitchFamily="49" charset="0"/>
              </a:rPr>
              <a:t> </a:t>
            </a:r>
            <a:r>
              <a:rPr lang="en-US" sz="1000" err="1">
                <a:latin typeface="Consolas" panose="020B0609020204030204" pitchFamily="49" charset="0"/>
              </a:rPr>
              <a:t>a+b+c</a:t>
            </a:r>
            <a:r>
              <a:rPr lang="en-US" sz="1000">
                <a:latin typeface="Consolas" panose="020B0609020204030204" pitchFamily="49" charset="0"/>
              </a:rPr>
              <a:t>;}</a:t>
            </a:r>
          </a:p>
          <a:p>
            <a:r>
              <a:rPr lang="cs-CZ" sz="1000">
                <a:latin typeface="Consolas" panose="020B0609020204030204" pitchFamily="49" charset="0"/>
              </a:rPr>
              <a:t>}</a:t>
            </a:r>
          </a:p>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TestOverloading1</a:t>
            </a:r>
            <a:r>
              <a:rPr lang="cs-CZ" sz="1000">
                <a:latin typeface="Consolas" panose="020B0609020204030204" pitchFamily="49" charset="0"/>
              </a:rPr>
              <a:t>{</a:t>
            </a:r>
          </a:p>
          <a:p>
            <a:r>
              <a:rPr lang="cs-CZ" sz="1000">
                <a:solidFill>
                  <a:srgbClr val="0000FF"/>
                </a:solidFill>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a:solidFill>
                  <a:srgbClr val="0000FF"/>
                </a:solidFill>
                <a:latin typeface="Consolas" panose="020B0609020204030204" pitchFamily="49" charset="0"/>
              </a:rPr>
              <a:t>static</a:t>
            </a:r>
            <a:r>
              <a:rPr lang="en-US" sz="1000">
                <a:latin typeface="Consolas" panose="020B0609020204030204" pitchFamily="49" charset="0"/>
              </a:rPr>
              <a:t> </a:t>
            </a:r>
            <a:r>
              <a:rPr lang="en-US" sz="1000">
                <a:solidFill>
                  <a:srgbClr val="0000FF"/>
                </a:solidFill>
                <a:latin typeface="Consolas" panose="020B0609020204030204" pitchFamily="49" charset="0"/>
              </a:rPr>
              <a:t>void</a:t>
            </a:r>
            <a:r>
              <a:rPr lang="en-US" sz="1000">
                <a:latin typeface="Consolas" panose="020B0609020204030204" pitchFamily="49" charset="0"/>
              </a:rPr>
              <a:t> main()</a:t>
            </a:r>
            <a:r>
              <a:rPr lang="cs-CZ" sz="1000">
                <a:latin typeface="Consolas" panose="020B0609020204030204" pitchFamily="49" charset="0"/>
              </a:rPr>
              <a:t>{</a:t>
            </a:r>
          </a:p>
          <a:p>
            <a:r>
              <a:rPr lang="cs-CZ" sz="1000">
                <a:latin typeface="Consolas" panose="020B0609020204030204" pitchFamily="49" charset="0"/>
              </a:rPr>
              <a:t>  </a:t>
            </a:r>
            <a:r>
              <a:rPr lang="it-IT" sz="1000">
                <a:latin typeface="Consolas" panose="020B0609020204030204" pitchFamily="49" charset="0"/>
              </a:rPr>
              <a:t> Console.WriteLine(Adder.Add(11, 11));</a:t>
            </a:r>
          </a:p>
          <a:p>
            <a:r>
              <a:rPr lang="it-IT" sz="1000">
                <a:latin typeface="Consolas" panose="020B0609020204030204" pitchFamily="49" charset="0"/>
              </a:rPr>
              <a:t>   Console.WriteLine(Adder.Add(11, 11, 11));</a:t>
            </a:r>
          </a:p>
          <a:p>
            <a:r>
              <a:rPr lang="cs-CZ" sz="1000">
                <a:latin typeface="Consolas" panose="020B0609020204030204" pitchFamily="49" charset="0"/>
              </a:rPr>
              <a:t>}}</a:t>
            </a:r>
            <a:endParaRPr sz="1000">
              <a:latin typeface="Consolas"/>
              <a:ea typeface="Consolas"/>
              <a:cs typeface="Consolas"/>
              <a:sym typeface="Consolas"/>
            </a:endParaRPr>
          </a:p>
        </p:txBody>
      </p:sp>
      <p:sp>
        <p:nvSpPr>
          <p:cNvPr id="537" name="Google Shape;537;p55"/>
          <p:cNvSpPr txBox="1"/>
          <p:nvPr/>
        </p:nvSpPr>
        <p:spPr>
          <a:xfrm>
            <a:off x="4876500" y="1077564"/>
            <a:ext cx="3962700" cy="1716300"/>
          </a:xfrm>
          <a:prstGeom prst="rect">
            <a:avLst/>
          </a:prstGeom>
          <a:solidFill>
            <a:srgbClr val="B7B7B7"/>
          </a:solidFill>
          <a:ln>
            <a:noFill/>
          </a:ln>
        </p:spPr>
        <p:txBody>
          <a:bodyPr spcFirstLastPara="1" wrap="square" lIns="91425" tIns="91425" rIns="91425" bIns="91425" anchor="ctr" anchorCtr="0">
            <a:noAutofit/>
          </a:bodyPr>
          <a:lstStyle/>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Adder</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a:solidFill>
                  <a:srgbClr val="0000FF"/>
                </a:solidFill>
                <a:latin typeface="Consolas" panose="020B0609020204030204" pitchFamily="49" charset="0"/>
              </a:rPr>
              <a:t>static</a:t>
            </a:r>
            <a:r>
              <a:rPr lang="cs-CZ" sz="1000">
                <a:latin typeface="Consolas" panose="020B0609020204030204" pitchFamily="49" charset="0"/>
              </a:rPr>
              <a:t> </a:t>
            </a:r>
            <a:r>
              <a:rPr lang="cs-CZ" sz="1000" err="1">
                <a:solidFill>
                  <a:srgbClr val="0000FF"/>
                </a:solidFill>
                <a:latin typeface="Consolas" panose="020B0609020204030204" pitchFamily="49" charset="0"/>
              </a:rPr>
              <a:t>int</a:t>
            </a:r>
            <a:r>
              <a:rPr lang="cs-CZ" sz="1000">
                <a:latin typeface="Consolas" panose="020B0609020204030204" pitchFamily="49" charset="0"/>
              </a:rPr>
              <a:t> </a:t>
            </a:r>
            <a:r>
              <a:rPr lang="cs-CZ" sz="1000" err="1">
                <a:latin typeface="Consolas" panose="020B0609020204030204" pitchFamily="49" charset="0"/>
              </a:rPr>
              <a:t>Add</a:t>
            </a:r>
            <a:r>
              <a:rPr lang="cs-CZ" sz="1000">
                <a:latin typeface="Consolas" panose="020B0609020204030204" pitchFamily="49" charset="0"/>
              </a:rPr>
              <a:t>(</a:t>
            </a:r>
            <a:r>
              <a:rPr lang="cs-CZ" sz="1000" err="1">
                <a:solidFill>
                  <a:srgbClr val="0000FF"/>
                </a:solidFill>
                <a:latin typeface="Consolas" panose="020B0609020204030204" pitchFamily="49" charset="0"/>
              </a:rPr>
              <a:t>int</a:t>
            </a:r>
            <a:r>
              <a:rPr lang="cs-CZ" sz="1000">
                <a:latin typeface="Consolas" panose="020B0609020204030204" pitchFamily="49" charset="0"/>
              </a:rPr>
              <a:t> a, </a:t>
            </a:r>
            <a:r>
              <a:rPr lang="cs-CZ" sz="1000" err="1">
                <a:solidFill>
                  <a:srgbClr val="0000FF"/>
                </a:solidFill>
                <a:latin typeface="Consolas" panose="020B0609020204030204" pitchFamily="49" charset="0"/>
              </a:rPr>
              <a:t>int</a:t>
            </a:r>
            <a:r>
              <a:rPr lang="cs-CZ" sz="1000">
                <a:latin typeface="Consolas" panose="020B0609020204030204" pitchFamily="49" charset="0"/>
              </a:rPr>
              <a:t> b) {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a+b</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a:solidFill>
                  <a:srgbClr val="0000FF"/>
                </a:solidFill>
                <a:latin typeface="Consolas" panose="020B0609020204030204" pitchFamily="49" charset="0"/>
              </a:rPr>
              <a:t>static</a:t>
            </a:r>
            <a:r>
              <a:rPr lang="cs-CZ" sz="1000">
                <a:latin typeface="Consolas" panose="020B0609020204030204" pitchFamily="49" charset="0"/>
              </a:rPr>
              <a:t> </a:t>
            </a:r>
            <a:r>
              <a:rPr lang="cs-CZ" sz="1000" err="1">
                <a:solidFill>
                  <a:srgbClr val="0000FF"/>
                </a:solidFill>
                <a:latin typeface="Consolas" panose="020B0609020204030204" pitchFamily="49" charset="0"/>
              </a:rPr>
              <a:t>int</a:t>
            </a:r>
            <a:r>
              <a:rPr lang="cs-CZ" sz="1000">
                <a:latin typeface="Consolas" panose="020B0609020204030204" pitchFamily="49" charset="0"/>
              </a:rPr>
              <a:t> </a:t>
            </a:r>
            <a:r>
              <a:rPr lang="cs-CZ" sz="1000" err="1">
                <a:latin typeface="Consolas" panose="020B0609020204030204" pitchFamily="49" charset="0"/>
              </a:rPr>
              <a:t>Add</a:t>
            </a:r>
            <a:r>
              <a:rPr lang="cs-CZ" sz="1000">
                <a:latin typeface="Consolas" panose="020B0609020204030204" pitchFamily="49" charset="0"/>
              </a:rPr>
              <a:t>(</a:t>
            </a:r>
            <a:r>
              <a:rPr lang="cs-CZ" sz="1000" err="1">
                <a:solidFill>
                  <a:srgbClr val="0000FF"/>
                </a:solidFill>
                <a:latin typeface="Consolas" panose="020B0609020204030204" pitchFamily="49" charset="0"/>
              </a:rPr>
              <a:t>int</a:t>
            </a:r>
            <a:r>
              <a:rPr lang="cs-CZ" sz="1000">
                <a:latin typeface="Consolas" panose="020B0609020204030204" pitchFamily="49" charset="0"/>
              </a:rPr>
              <a:t> a, </a:t>
            </a:r>
            <a:r>
              <a:rPr lang="cs-CZ" sz="1000">
                <a:solidFill>
                  <a:srgbClr val="0000FF"/>
                </a:solidFill>
                <a:latin typeface="Consolas" panose="020B0609020204030204" pitchFamily="49" charset="0"/>
              </a:rPr>
              <a:t>double</a:t>
            </a:r>
            <a:r>
              <a:rPr lang="cs-CZ" sz="1000">
                <a:latin typeface="Consolas" panose="020B0609020204030204" pitchFamily="49" charset="0"/>
              </a:rPr>
              <a:t> b) {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a+b</a:t>
            </a:r>
            <a:r>
              <a:rPr lang="cs-CZ" sz="1000">
                <a:latin typeface="Consolas" panose="020B0609020204030204" pitchFamily="49" charset="0"/>
              </a:rPr>
              <a:t>;}</a:t>
            </a:r>
          </a:p>
          <a:p>
            <a:r>
              <a:rPr lang="cs-CZ" sz="1000">
                <a:latin typeface="Consolas" panose="020B0609020204030204" pitchFamily="49" charset="0"/>
              </a:rPr>
              <a:t>}</a:t>
            </a:r>
          </a:p>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TestOverloading1</a:t>
            </a:r>
            <a:r>
              <a:rPr lang="cs-CZ" sz="1000">
                <a:latin typeface="Consolas" panose="020B0609020204030204" pitchFamily="49" charset="0"/>
              </a:rPr>
              <a:t>{</a:t>
            </a:r>
          </a:p>
          <a:p>
            <a:r>
              <a:rPr lang="cs-CZ" sz="1000">
                <a:solidFill>
                  <a:srgbClr val="0000FF"/>
                </a:solidFill>
                <a:latin typeface="Consolas" panose="020B0609020204030204" pitchFamily="49" charset="0"/>
              </a:rPr>
              <a:t> public</a:t>
            </a:r>
            <a:r>
              <a:rPr lang="cs-CZ" sz="1000">
                <a:latin typeface="Consolas" panose="020B0609020204030204" pitchFamily="49" charset="0"/>
              </a:rPr>
              <a:t> </a:t>
            </a:r>
            <a:r>
              <a:rPr lang="cs-CZ" sz="1000">
                <a:solidFill>
                  <a:srgbClr val="0000FF"/>
                </a:solidFill>
                <a:latin typeface="Consolas" panose="020B0609020204030204" pitchFamily="49" charset="0"/>
              </a:rPr>
              <a:t>static</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a:t>
            </a:r>
            <a:r>
              <a:rPr lang="cs-CZ" sz="1000" err="1">
                <a:latin typeface="Consolas" panose="020B0609020204030204" pitchFamily="49" charset="0"/>
              </a:rPr>
              <a:t>main</a:t>
            </a:r>
            <a:r>
              <a:rPr lang="cs-CZ" sz="1000">
                <a:latin typeface="Consolas" panose="020B0609020204030204" pitchFamily="49" charset="0"/>
              </a:rPr>
              <a:t>(){</a:t>
            </a:r>
          </a:p>
          <a:p>
            <a:r>
              <a:rPr lang="cs-CZ" sz="1000">
                <a:latin typeface="Consolas" panose="020B0609020204030204" pitchFamily="49" charset="0"/>
              </a:rPr>
              <a:t>   </a:t>
            </a:r>
            <a:r>
              <a:rPr lang="cs-CZ" sz="1000" err="1">
                <a:latin typeface="Consolas" panose="020B0609020204030204" pitchFamily="49" charset="0"/>
              </a:rPr>
              <a:t>Console.WriteLine</a:t>
            </a:r>
            <a:r>
              <a:rPr lang="cs-CZ" sz="1000">
                <a:latin typeface="Consolas" panose="020B0609020204030204" pitchFamily="49" charset="0"/>
              </a:rPr>
              <a:t>(</a:t>
            </a:r>
            <a:r>
              <a:rPr lang="cs-CZ" sz="1000" err="1">
                <a:latin typeface="Consolas" panose="020B0609020204030204" pitchFamily="49" charset="0"/>
              </a:rPr>
              <a:t>Adder.Add</a:t>
            </a:r>
            <a:r>
              <a:rPr lang="cs-CZ" sz="1000">
                <a:latin typeface="Consolas" panose="020B0609020204030204" pitchFamily="49" charset="0"/>
              </a:rPr>
              <a:t>(11, 11));</a:t>
            </a:r>
          </a:p>
          <a:p>
            <a:r>
              <a:rPr lang="cs-CZ" sz="1000">
                <a:latin typeface="Consolas" panose="020B0609020204030204" pitchFamily="49" charset="0"/>
              </a:rPr>
              <a:t>   </a:t>
            </a:r>
            <a:r>
              <a:rPr lang="cs-CZ" sz="1000" err="1">
                <a:latin typeface="Consolas" panose="020B0609020204030204" pitchFamily="49" charset="0"/>
              </a:rPr>
              <a:t>Console.WriteLine</a:t>
            </a:r>
            <a:r>
              <a:rPr lang="cs-CZ" sz="1000">
                <a:latin typeface="Consolas" panose="020B0609020204030204" pitchFamily="49" charset="0"/>
              </a:rPr>
              <a:t>(</a:t>
            </a:r>
            <a:r>
              <a:rPr lang="cs-CZ" sz="1000" err="1">
                <a:latin typeface="Consolas" panose="020B0609020204030204" pitchFamily="49" charset="0"/>
              </a:rPr>
              <a:t>Adder.Add</a:t>
            </a:r>
            <a:r>
              <a:rPr lang="cs-CZ" sz="1000">
                <a:latin typeface="Consolas" panose="020B0609020204030204" pitchFamily="49" charset="0"/>
              </a:rPr>
              <a:t>(11, 11.0));</a:t>
            </a:r>
          </a:p>
          <a:p>
            <a:r>
              <a:rPr lang="cs-CZ" sz="1000">
                <a:latin typeface="Consolas" panose="020B0609020204030204" pitchFamily="49" charset="0"/>
              </a:rPr>
              <a:t>}}</a:t>
            </a:r>
            <a:endParaRPr lang="cs-CZ" sz="1000">
              <a:latin typeface="Consolas"/>
              <a:ea typeface="Consolas"/>
              <a:cs typeface="Consolas"/>
              <a:sym typeface="Consolas"/>
            </a:endParaRPr>
          </a:p>
          <a:p>
            <a:pPr marL="0" lvl="0" indent="0" algn="l" rtl="0">
              <a:lnSpc>
                <a:spcPct val="115000"/>
              </a:lnSpc>
              <a:spcBef>
                <a:spcPts val="0"/>
              </a:spcBef>
              <a:spcAft>
                <a:spcPts val="0"/>
              </a:spcAft>
              <a:buNone/>
            </a:pPr>
            <a:endParaRPr sz="1000">
              <a:solidFill>
                <a:srgbClr val="000080"/>
              </a:solidFill>
              <a:latin typeface="Consolas"/>
              <a:ea typeface="Consolas"/>
              <a:cs typeface="Consolas"/>
              <a:sym typeface="Consolas"/>
            </a:endParaRPr>
          </a:p>
        </p:txBody>
      </p:sp>
      <p:sp>
        <p:nvSpPr>
          <p:cNvPr id="538" name="Google Shape;538;p55"/>
          <p:cNvSpPr txBox="1"/>
          <p:nvPr/>
        </p:nvSpPr>
        <p:spPr>
          <a:xfrm>
            <a:off x="304800" y="61690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Různé počty parametrů</a:t>
            </a:r>
            <a:endParaRPr/>
          </a:p>
        </p:txBody>
      </p:sp>
      <p:sp>
        <p:nvSpPr>
          <p:cNvPr id="539" name="Google Shape;539;p55"/>
          <p:cNvSpPr txBox="1"/>
          <p:nvPr/>
        </p:nvSpPr>
        <p:spPr>
          <a:xfrm>
            <a:off x="4682300" y="61690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Různé typy parametrů</a:t>
            </a:r>
            <a:endParaRPr/>
          </a:p>
        </p:txBody>
      </p:sp>
      <p:sp>
        <p:nvSpPr>
          <p:cNvPr id="540" name="Google Shape;540;p55"/>
          <p:cNvSpPr txBox="1"/>
          <p:nvPr/>
        </p:nvSpPr>
        <p:spPr>
          <a:xfrm>
            <a:off x="411875" y="3223850"/>
            <a:ext cx="3962700" cy="1716300"/>
          </a:xfrm>
          <a:prstGeom prst="rect">
            <a:avLst/>
          </a:prstGeom>
          <a:solidFill>
            <a:srgbClr val="B7B7B7"/>
          </a:solidFill>
          <a:ln>
            <a:noFill/>
          </a:ln>
        </p:spPr>
        <p:txBody>
          <a:bodyPr spcFirstLastPara="1" wrap="square" lIns="91425" tIns="91425" rIns="91425" bIns="91425" anchor="ctr" anchorCtr="0">
            <a:noAutofit/>
          </a:bodyPr>
          <a:lstStyle/>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Adder</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a:solidFill>
                  <a:srgbClr val="0000FF"/>
                </a:solidFill>
                <a:latin typeface="Consolas" panose="020B0609020204030204" pitchFamily="49" charset="0"/>
              </a:rPr>
              <a:t>static</a:t>
            </a:r>
            <a:r>
              <a:rPr lang="cs-CZ" sz="1000">
                <a:latin typeface="Consolas" panose="020B0609020204030204" pitchFamily="49" charset="0"/>
              </a:rPr>
              <a:t> </a:t>
            </a:r>
            <a:r>
              <a:rPr lang="cs-CZ" sz="1000" err="1">
                <a:solidFill>
                  <a:srgbClr val="0000FF"/>
                </a:solidFill>
                <a:latin typeface="Consolas" panose="020B0609020204030204" pitchFamily="49" charset="0"/>
              </a:rPr>
              <a:t>int</a:t>
            </a:r>
            <a:r>
              <a:rPr lang="cs-CZ" sz="1000">
                <a:latin typeface="Consolas" panose="020B0609020204030204" pitchFamily="49" charset="0"/>
              </a:rPr>
              <a:t> </a:t>
            </a:r>
            <a:r>
              <a:rPr lang="cs-CZ" sz="1000" err="1">
                <a:latin typeface="Consolas" panose="020B0609020204030204" pitchFamily="49" charset="0"/>
              </a:rPr>
              <a:t>Add</a:t>
            </a:r>
            <a:r>
              <a:rPr lang="cs-CZ" sz="1000">
                <a:latin typeface="Consolas" panose="020B0609020204030204" pitchFamily="49" charset="0"/>
              </a:rPr>
              <a:t>(</a:t>
            </a:r>
            <a:r>
              <a:rPr lang="cs-CZ" sz="1000" err="1">
                <a:solidFill>
                  <a:srgbClr val="0000FF"/>
                </a:solidFill>
                <a:latin typeface="Consolas" panose="020B0609020204030204" pitchFamily="49" charset="0"/>
              </a:rPr>
              <a:t>int</a:t>
            </a:r>
            <a:r>
              <a:rPr lang="cs-CZ" sz="1000">
                <a:latin typeface="Consolas" panose="020B0609020204030204" pitchFamily="49" charset="0"/>
              </a:rPr>
              <a:t> a, </a:t>
            </a:r>
            <a:r>
              <a:rPr lang="cs-CZ" sz="1000" err="1">
                <a:solidFill>
                  <a:srgbClr val="0000FF"/>
                </a:solidFill>
                <a:latin typeface="Consolas" panose="020B0609020204030204" pitchFamily="49" charset="0"/>
              </a:rPr>
              <a:t>int</a:t>
            </a:r>
            <a:r>
              <a:rPr lang="cs-CZ" sz="1000">
                <a:latin typeface="Consolas" panose="020B0609020204030204" pitchFamily="49" charset="0"/>
              </a:rPr>
              <a:t> b) {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a+b</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a:solidFill>
                  <a:srgbClr val="0000FF"/>
                </a:solidFill>
                <a:latin typeface="Consolas" panose="020B0609020204030204" pitchFamily="49" charset="0"/>
              </a:rPr>
              <a:t>static</a:t>
            </a:r>
            <a:r>
              <a:rPr lang="cs-CZ" sz="1000">
                <a:latin typeface="Consolas" panose="020B0609020204030204" pitchFamily="49" charset="0"/>
              </a:rPr>
              <a:t> </a:t>
            </a:r>
            <a:r>
              <a:rPr lang="cs-CZ" sz="1000">
                <a:solidFill>
                  <a:srgbClr val="0000FF"/>
                </a:solidFill>
                <a:latin typeface="Consolas" panose="020B0609020204030204" pitchFamily="49" charset="0"/>
              </a:rPr>
              <a:t>double</a:t>
            </a:r>
            <a:r>
              <a:rPr lang="cs-CZ" sz="1000">
                <a:latin typeface="Consolas" panose="020B0609020204030204" pitchFamily="49" charset="0"/>
              </a:rPr>
              <a:t> </a:t>
            </a:r>
            <a:r>
              <a:rPr lang="cs-CZ" sz="1000" err="1">
                <a:latin typeface="Consolas" panose="020B0609020204030204" pitchFamily="49" charset="0"/>
              </a:rPr>
              <a:t>Add</a:t>
            </a:r>
            <a:r>
              <a:rPr lang="cs-CZ" sz="1000">
                <a:latin typeface="Consolas" panose="020B0609020204030204" pitchFamily="49" charset="0"/>
              </a:rPr>
              <a:t>(</a:t>
            </a:r>
            <a:r>
              <a:rPr lang="cs-CZ" sz="1000" err="1">
                <a:solidFill>
                  <a:srgbClr val="0000FF"/>
                </a:solidFill>
                <a:latin typeface="Consolas" panose="020B0609020204030204" pitchFamily="49" charset="0"/>
              </a:rPr>
              <a:t>int</a:t>
            </a:r>
            <a:r>
              <a:rPr lang="cs-CZ" sz="1000">
                <a:latin typeface="Consolas" panose="020B0609020204030204" pitchFamily="49" charset="0"/>
              </a:rPr>
              <a:t> a, </a:t>
            </a:r>
            <a:r>
              <a:rPr lang="cs-CZ" sz="1000" err="1">
                <a:solidFill>
                  <a:srgbClr val="0000FF"/>
                </a:solidFill>
                <a:latin typeface="Consolas" panose="020B0609020204030204" pitchFamily="49" charset="0"/>
              </a:rPr>
              <a:t>int</a:t>
            </a:r>
            <a:r>
              <a:rPr lang="cs-CZ" sz="1000">
                <a:latin typeface="Consolas" panose="020B0609020204030204" pitchFamily="49" charset="0"/>
              </a:rPr>
              <a:t> b) { 		</a:t>
            </a:r>
            <a:r>
              <a:rPr lang="cs-CZ" sz="1000">
                <a:solidFill>
                  <a:srgbClr val="0000FF"/>
                </a:solidFill>
                <a:latin typeface="Consolas" panose="020B0609020204030204" pitchFamily="49" charset="0"/>
              </a:rPr>
              <a:t>return</a:t>
            </a:r>
            <a:r>
              <a:rPr lang="cs-CZ" sz="1000">
                <a:latin typeface="Consolas" panose="020B0609020204030204" pitchFamily="49" charset="0"/>
              </a:rPr>
              <a:t> </a:t>
            </a:r>
            <a:r>
              <a:rPr lang="cs-CZ" sz="1000" err="1">
                <a:latin typeface="Consolas" panose="020B0609020204030204" pitchFamily="49" charset="0"/>
              </a:rPr>
              <a:t>a+b</a:t>
            </a:r>
            <a:r>
              <a:rPr lang="cs-CZ" sz="1000">
                <a:latin typeface="Consolas" panose="020B0609020204030204" pitchFamily="49" charset="0"/>
              </a:rPr>
              <a:t>;}</a:t>
            </a:r>
          </a:p>
          <a:p>
            <a:r>
              <a:rPr lang="cs-CZ" sz="1000">
                <a:latin typeface="Consolas" panose="020B0609020204030204" pitchFamily="49" charset="0"/>
              </a:rPr>
              <a:t>}</a:t>
            </a:r>
          </a:p>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TestOverloading1</a:t>
            </a:r>
            <a:r>
              <a:rPr lang="cs-CZ" sz="1000">
                <a:latin typeface="Consolas" panose="020B0609020204030204" pitchFamily="49" charset="0"/>
              </a:rPr>
              <a:t>{</a:t>
            </a:r>
          </a:p>
          <a:p>
            <a:r>
              <a:rPr lang="cs-CZ" sz="1000">
                <a:solidFill>
                  <a:srgbClr val="0000FF"/>
                </a:solidFill>
                <a:latin typeface="Consolas" panose="020B0609020204030204" pitchFamily="49" charset="0"/>
              </a:rPr>
              <a:t> public</a:t>
            </a:r>
            <a:r>
              <a:rPr lang="cs-CZ" sz="1000">
                <a:latin typeface="Consolas" panose="020B0609020204030204" pitchFamily="49" charset="0"/>
              </a:rPr>
              <a:t> </a:t>
            </a:r>
            <a:r>
              <a:rPr lang="cs-CZ" sz="1000">
                <a:solidFill>
                  <a:srgbClr val="0000FF"/>
                </a:solidFill>
                <a:latin typeface="Consolas" panose="020B0609020204030204" pitchFamily="49" charset="0"/>
              </a:rPr>
              <a:t>static</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a:t>
            </a:r>
            <a:r>
              <a:rPr lang="cs-CZ" sz="1000" err="1">
                <a:latin typeface="Consolas" panose="020B0609020204030204" pitchFamily="49" charset="0"/>
              </a:rPr>
              <a:t>main</a:t>
            </a:r>
            <a:r>
              <a:rPr lang="cs-CZ" sz="1000">
                <a:latin typeface="Consolas" panose="020B0609020204030204" pitchFamily="49" charset="0"/>
              </a:rPr>
              <a:t>(){</a:t>
            </a:r>
          </a:p>
          <a:p>
            <a:r>
              <a:rPr lang="cs-CZ" sz="1000">
                <a:latin typeface="Consolas" panose="020B0609020204030204" pitchFamily="49" charset="0"/>
              </a:rPr>
              <a:t>   </a:t>
            </a:r>
            <a:r>
              <a:rPr lang="cs-CZ" sz="1000" err="1">
                <a:latin typeface="Consolas" panose="020B0609020204030204" pitchFamily="49" charset="0"/>
              </a:rPr>
              <a:t>Console.WriteLine</a:t>
            </a:r>
            <a:r>
              <a:rPr lang="cs-CZ" sz="1000">
                <a:latin typeface="Consolas" panose="020B0609020204030204" pitchFamily="49" charset="0"/>
              </a:rPr>
              <a:t>(</a:t>
            </a:r>
            <a:r>
              <a:rPr lang="cs-CZ" sz="1000" err="1">
                <a:latin typeface="Consolas" panose="020B0609020204030204" pitchFamily="49" charset="0"/>
              </a:rPr>
              <a:t>Adder.Add</a:t>
            </a:r>
            <a:r>
              <a:rPr lang="cs-CZ" sz="1000">
                <a:latin typeface="Consolas" panose="020B0609020204030204" pitchFamily="49" charset="0"/>
              </a:rPr>
              <a:t>(11, 11));</a:t>
            </a:r>
          </a:p>
          <a:p>
            <a:r>
              <a:rPr lang="cs-CZ" sz="1000">
                <a:latin typeface="Consolas" panose="020B0609020204030204" pitchFamily="49" charset="0"/>
              </a:rPr>
              <a:t>   </a:t>
            </a:r>
            <a:r>
              <a:rPr lang="cs-CZ" sz="1000" err="1">
                <a:latin typeface="Consolas" panose="020B0609020204030204" pitchFamily="49" charset="0"/>
              </a:rPr>
              <a:t>Console.WriteLine</a:t>
            </a:r>
            <a:r>
              <a:rPr lang="cs-CZ" sz="1000">
                <a:latin typeface="Consolas" panose="020B0609020204030204" pitchFamily="49" charset="0"/>
              </a:rPr>
              <a:t>(</a:t>
            </a:r>
            <a:r>
              <a:rPr lang="cs-CZ" sz="1000" err="1">
                <a:latin typeface="Consolas" panose="020B0609020204030204" pitchFamily="49" charset="0"/>
              </a:rPr>
              <a:t>Adder.Add</a:t>
            </a:r>
            <a:r>
              <a:rPr lang="cs-CZ" sz="1000">
                <a:latin typeface="Consolas" panose="020B0609020204030204" pitchFamily="49" charset="0"/>
              </a:rPr>
              <a:t>(11, 11.0));</a:t>
            </a:r>
          </a:p>
          <a:p>
            <a:r>
              <a:rPr lang="cs-CZ" sz="1000">
                <a:latin typeface="Consolas" panose="020B0609020204030204" pitchFamily="49" charset="0"/>
              </a:rPr>
              <a:t>}}</a:t>
            </a:r>
            <a:endParaRPr lang="cs-CZ" sz="1000">
              <a:latin typeface="Consolas"/>
              <a:ea typeface="Consolas"/>
              <a:cs typeface="Consolas"/>
              <a:sym typeface="Consolas"/>
            </a:endParaRPr>
          </a:p>
          <a:p>
            <a:pPr marL="0" lvl="0" indent="0" algn="l" rtl="0">
              <a:lnSpc>
                <a:spcPct val="115000"/>
              </a:lnSpc>
              <a:spcBef>
                <a:spcPts val="0"/>
              </a:spcBef>
              <a:spcAft>
                <a:spcPts val="0"/>
              </a:spcAft>
              <a:buNone/>
            </a:pPr>
            <a:endParaRPr sz="1000">
              <a:solidFill>
                <a:srgbClr val="000080"/>
              </a:solidFill>
              <a:latin typeface="Consolas"/>
              <a:ea typeface="Consolas"/>
              <a:cs typeface="Consolas"/>
              <a:sym typeface="Consolas"/>
            </a:endParaRPr>
          </a:p>
        </p:txBody>
      </p:sp>
      <p:sp>
        <p:nvSpPr>
          <p:cNvPr id="541" name="Google Shape;541;p55"/>
          <p:cNvSpPr txBox="1"/>
          <p:nvPr/>
        </p:nvSpPr>
        <p:spPr>
          <a:xfrm>
            <a:off x="304800" y="280400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Různé návratové typy</a:t>
            </a:r>
            <a:endParaRPr/>
          </a:p>
        </p:txBody>
      </p:sp>
      <p:sp>
        <p:nvSpPr>
          <p:cNvPr id="542" name="Google Shape;542;p55"/>
          <p:cNvSpPr txBox="1"/>
          <p:nvPr/>
        </p:nvSpPr>
        <p:spPr>
          <a:xfrm>
            <a:off x="4374575" y="3810275"/>
            <a:ext cx="4358400" cy="455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000">
                <a:solidFill>
                  <a:srgbClr val="FF0000"/>
                </a:solidFill>
                <a:latin typeface="Proxima Nova"/>
                <a:ea typeface="Proxima Nova"/>
                <a:cs typeface="Proxima Nova"/>
                <a:sym typeface="Proxima Nova"/>
              </a:rPr>
              <a:t>=&gt; Compile Time Error: method </a:t>
            </a:r>
            <a:r>
              <a:rPr lang="cs-CZ" sz="1000">
                <a:solidFill>
                  <a:srgbClr val="FF0000"/>
                </a:solidFill>
                <a:latin typeface="Proxima Nova"/>
                <a:ea typeface="Proxima Nova"/>
                <a:cs typeface="Proxima Nova"/>
                <a:sym typeface="Proxima Nova"/>
              </a:rPr>
              <a:t>A</a:t>
            </a:r>
            <a:r>
              <a:rPr lang="en" sz="1000">
                <a:solidFill>
                  <a:srgbClr val="FF0000"/>
                </a:solidFill>
                <a:latin typeface="Proxima Nova"/>
                <a:ea typeface="Proxima Nova"/>
                <a:cs typeface="Proxima Nova"/>
                <a:sym typeface="Proxima Nova"/>
              </a:rPr>
              <a:t>dd(int,int) is already defined in class Adder</a:t>
            </a:r>
            <a:endParaRPr sz="1000">
              <a:solidFill>
                <a:srgbClr val="FF0000"/>
              </a:solidFill>
              <a:latin typeface="Proxima Nova"/>
              <a:ea typeface="Proxima Nova"/>
              <a:cs typeface="Proxima Nova"/>
              <a:sym typeface="Proxima Nova"/>
            </a:endParaRPr>
          </a:p>
        </p:txBody>
      </p:sp>
    </p:spTree>
    <p:extLst>
      <p:ext uri="{BB962C8B-B14F-4D97-AF65-F5344CB8AC3E}">
        <p14:creationId xmlns:p14="http://schemas.microsoft.com/office/powerpoint/2010/main" val="86692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 - overriding</a:t>
            </a:r>
            <a:endParaRPr sz="2400"/>
          </a:p>
          <a:p>
            <a:pPr marL="0" lvl="0" indent="0" algn="l" rtl="0">
              <a:spcBef>
                <a:spcPts val="0"/>
              </a:spcBef>
              <a:spcAft>
                <a:spcPts val="0"/>
              </a:spcAft>
              <a:buNone/>
            </a:pPr>
            <a:endParaRPr sz="2400"/>
          </a:p>
        </p:txBody>
      </p:sp>
      <p:pic>
        <p:nvPicPr>
          <p:cNvPr id="548" name="Google Shape;548;p5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49" name="Google Shape;549;p5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50" name="Google Shape;550;p5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51" name="Google Shape;55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552" name="Google Shape;552;p56"/>
          <p:cNvSpPr txBox="1"/>
          <p:nvPr/>
        </p:nvSpPr>
        <p:spPr>
          <a:xfrm>
            <a:off x="411875" y="885550"/>
            <a:ext cx="4170900" cy="2347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class </a:t>
            </a:r>
            <a:r>
              <a:rPr lang="en" sz="1000">
                <a:latin typeface="Consolas"/>
                <a:ea typeface="Consolas"/>
                <a:cs typeface="Consolas"/>
                <a:sym typeface="Consolas"/>
              </a:rPr>
              <a:t>Vehicle{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void </a:t>
            </a:r>
            <a:r>
              <a:rPr lang="en" sz="1000">
                <a:latin typeface="Consolas"/>
                <a:ea typeface="Consolas"/>
                <a:cs typeface="Consolas"/>
                <a:sym typeface="Consolas"/>
              </a:rPr>
              <a:t>run(){</a:t>
            </a:r>
            <a:endParaRPr sz="1000">
              <a:latin typeface="Consolas"/>
              <a:ea typeface="Consolas"/>
              <a:cs typeface="Consolas"/>
              <a:sym typeface="Consolas"/>
            </a:endParaRPr>
          </a:p>
          <a:p>
            <a:pPr marL="0" lvl="0" indent="457200" algn="l" rtl="0">
              <a:lnSpc>
                <a:spcPct val="115000"/>
              </a:lnSpc>
              <a:spcBef>
                <a:spcPts val="0"/>
              </a:spcBef>
              <a:spcAft>
                <a:spcPts val="0"/>
              </a:spcAft>
              <a:buNone/>
            </a:pPr>
            <a:r>
              <a:rPr lang="en" sz="1000">
                <a:latin typeface="Consolas"/>
                <a:ea typeface="Consolas"/>
                <a:cs typeface="Consolas"/>
                <a:sym typeface="Consolas"/>
              </a:rPr>
              <a:t>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"Vehicle is running"</a:t>
            </a:r>
            <a:r>
              <a:rPr lang="en" sz="1000">
                <a:latin typeface="Consolas"/>
                <a:ea typeface="Consolas"/>
                <a:cs typeface="Consolas"/>
                <a:sym typeface="Consolas"/>
              </a:rPr>
              <a:t>);</a:t>
            </a:r>
            <a:endParaRPr sz="1000">
              <a:latin typeface="Consolas"/>
              <a:ea typeface="Consolas"/>
              <a:cs typeface="Consolas"/>
              <a:sym typeface="Consolas"/>
            </a:endParaRPr>
          </a:p>
          <a:p>
            <a:pPr marL="0" lvl="0" indent="45720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class </a:t>
            </a:r>
            <a:r>
              <a:rPr lang="en" sz="1000">
                <a:latin typeface="Consolas"/>
                <a:ea typeface="Consolas"/>
                <a:cs typeface="Consolas"/>
                <a:sym typeface="Consolas"/>
              </a:rPr>
              <a:t>Bike </a:t>
            </a:r>
            <a:r>
              <a:rPr lang="en" sz="1000" b="1">
                <a:solidFill>
                  <a:srgbClr val="000080"/>
                </a:solidFill>
                <a:latin typeface="Consolas"/>
                <a:ea typeface="Consolas"/>
                <a:cs typeface="Consolas"/>
                <a:sym typeface="Consolas"/>
              </a:rPr>
              <a:t>extends </a:t>
            </a:r>
            <a:r>
              <a:rPr lang="en" sz="1000">
                <a:latin typeface="Consolas"/>
                <a:ea typeface="Consolas"/>
                <a:cs typeface="Consolas"/>
                <a:sym typeface="Consolas"/>
              </a:rPr>
              <a:t>Vehicle{</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Bike obj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Bike();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obj.run(); //=&gt; </a:t>
            </a:r>
            <a:r>
              <a:rPr lang="en" sz="1000" i="1">
                <a:solidFill>
                  <a:srgbClr val="FF0000"/>
                </a:solidFill>
                <a:latin typeface="Consolas"/>
                <a:ea typeface="Consolas"/>
                <a:cs typeface="Consolas"/>
                <a:sym typeface="Consolas"/>
              </a:rPr>
              <a:t>Output:Vehicle is running</a:t>
            </a:r>
            <a:endParaRPr sz="1000" i="1">
              <a:solidFill>
                <a:srgbClr val="FF0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solidFill>
                <a:srgbClr val="000080"/>
              </a:solidFill>
              <a:latin typeface="Consolas"/>
              <a:ea typeface="Consolas"/>
              <a:cs typeface="Consolas"/>
              <a:sym typeface="Consolas"/>
            </a:endParaRPr>
          </a:p>
        </p:txBody>
      </p:sp>
      <p:sp>
        <p:nvSpPr>
          <p:cNvPr id="553" name="Google Shape;553;p56"/>
          <p:cNvSpPr txBox="1"/>
          <p:nvPr/>
        </p:nvSpPr>
        <p:spPr>
          <a:xfrm>
            <a:off x="4729200" y="2127825"/>
            <a:ext cx="4251900" cy="2611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dirty="0">
                <a:solidFill>
                  <a:srgbClr val="000080"/>
                </a:solidFill>
                <a:latin typeface="Consolas"/>
                <a:ea typeface="Consolas"/>
                <a:cs typeface="Consolas"/>
                <a:sym typeface="Consolas"/>
              </a:rPr>
              <a:t>class </a:t>
            </a:r>
            <a:r>
              <a:rPr lang="en" sz="1000" dirty="0">
                <a:latin typeface="Consolas"/>
                <a:ea typeface="Consolas"/>
                <a:cs typeface="Consolas"/>
                <a:sym typeface="Consolas"/>
              </a:rPr>
              <a:t>Vehicle{</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void </a:t>
            </a:r>
            <a:r>
              <a:rPr lang="en" sz="1000" dirty="0">
                <a:latin typeface="Consolas"/>
                <a:ea typeface="Consolas"/>
                <a:cs typeface="Consolas"/>
                <a:sym typeface="Consolas"/>
              </a:rPr>
              <a:t>run(){</a:t>
            </a:r>
            <a:endParaRPr sz="1000" dirty="0">
              <a:latin typeface="Consolas"/>
              <a:ea typeface="Consolas"/>
              <a:cs typeface="Consolas"/>
              <a:sym typeface="Consolas"/>
            </a:endParaRPr>
          </a:p>
          <a:p>
            <a:pPr marL="0" lvl="0" indent="457200" algn="l" rtl="0">
              <a:lnSpc>
                <a:spcPct val="115000"/>
              </a:lnSpc>
              <a:spcBef>
                <a:spcPts val="0"/>
              </a:spcBef>
              <a:spcAft>
                <a:spcPts val="0"/>
              </a:spcAft>
              <a:buNone/>
            </a:pPr>
            <a:r>
              <a:rPr lang="en" sz="1000" dirty="0" err="1">
                <a:latin typeface="Consolas"/>
                <a:ea typeface="Consolas"/>
                <a:cs typeface="Consolas"/>
                <a:sym typeface="Consolas"/>
              </a:rPr>
              <a:t>System.</a:t>
            </a:r>
            <a:r>
              <a:rPr lang="en" sz="1000" b="1" i="1" dirty="0" err="1">
                <a:solidFill>
                  <a:srgbClr val="660E7A"/>
                </a:solidFill>
                <a:latin typeface="Consolas"/>
                <a:ea typeface="Consolas"/>
                <a:cs typeface="Consolas"/>
                <a:sym typeface="Consolas"/>
              </a:rPr>
              <a:t>out</a:t>
            </a:r>
            <a:r>
              <a:rPr lang="en" sz="1000" dirty="0" err="1">
                <a:latin typeface="Consolas"/>
                <a:ea typeface="Consolas"/>
                <a:cs typeface="Consolas"/>
                <a:sym typeface="Consolas"/>
              </a:rPr>
              <a:t>.println</a:t>
            </a:r>
            <a:r>
              <a:rPr lang="en" sz="1000" dirty="0">
                <a:latin typeface="Consolas"/>
                <a:ea typeface="Consolas"/>
                <a:cs typeface="Consolas"/>
                <a:sym typeface="Consolas"/>
              </a:rPr>
              <a:t>(</a:t>
            </a:r>
            <a:r>
              <a:rPr lang="en" sz="1000" b="1" dirty="0">
                <a:solidFill>
                  <a:srgbClr val="008000"/>
                </a:solidFill>
                <a:latin typeface="Consolas"/>
                <a:ea typeface="Consolas"/>
                <a:cs typeface="Consolas"/>
                <a:sym typeface="Consolas"/>
              </a:rPr>
              <a:t>"Vehicle is running"</a:t>
            </a:r>
            <a:r>
              <a:rPr lang="en" sz="1000" dirty="0">
                <a:latin typeface="Consolas"/>
                <a:ea typeface="Consolas"/>
                <a:cs typeface="Consolas"/>
                <a:sym typeface="Consolas"/>
              </a:rPr>
              <a:t>);</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a:t>
            </a:r>
            <a:endParaRPr sz="1000" dirty="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dirty="0">
                <a:solidFill>
                  <a:srgbClr val="000080"/>
                </a:solidFill>
                <a:latin typeface="Consolas"/>
                <a:ea typeface="Consolas"/>
                <a:cs typeface="Consolas"/>
                <a:sym typeface="Consolas"/>
              </a:rPr>
              <a:t>class </a:t>
            </a:r>
            <a:r>
              <a:rPr lang="en" sz="1000" dirty="0">
                <a:latin typeface="Consolas"/>
                <a:ea typeface="Consolas"/>
                <a:cs typeface="Consolas"/>
                <a:sym typeface="Consolas"/>
              </a:rPr>
              <a:t>Bike2 </a:t>
            </a:r>
            <a:r>
              <a:rPr lang="en" sz="1000" b="1" dirty="0">
                <a:solidFill>
                  <a:srgbClr val="000080"/>
                </a:solidFill>
                <a:latin typeface="Consolas"/>
                <a:ea typeface="Consolas"/>
                <a:cs typeface="Consolas"/>
                <a:sym typeface="Consolas"/>
              </a:rPr>
              <a:t>extends </a:t>
            </a:r>
            <a:r>
              <a:rPr lang="en" sz="1000" dirty="0">
                <a:latin typeface="Consolas"/>
                <a:ea typeface="Consolas"/>
                <a:cs typeface="Consolas"/>
                <a:sym typeface="Consolas"/>
              </a:rPr>
              <a:t>Vehicle {</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void </a:t>
            </a:r>
            <a:r>
              <a:rPr lang="en" sz="1000" dirty="0">
                <a:latin typeface="Consolas"/>
                <a:ea typeface="Consolas"/>
                <a:cs typeface="Consolas"/>
                <a:sym typeface="Consolas"/>
              </a:rPr>
              <a:t>run() {</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r>
              <a:rPr lang="en" sz="1000" dirty="0" err="1">
                <a:latin typeface="Consolas"/>
                <a:ea typeface="Consolas"/>
                <a:cs typeface="Consolas"/>
                <a:sym typeface="Consolas"/>
              </a:rPr>
              <a:t>System.</a:t>
            </a:r>
            <a:r>
              <a:rPr lang="en" sz="1000" b="1" i="1" dirty="0" err="1">
                <a:solidFill>
                  <a:srgbClr val="660E7A"/>
                </a:solidFill>
                <a:latin typeface="Consolas"/>
                <a:ea typeface="Consolas"/>
                <a:cs typeface="Consolas"/>
                <a:sym typeface="Consolas"/>
              </a:rPr>
              <a:t>out</a:t>
            </a:r>
            <a:r>
              <a:rPr lang="en" sz="1000" dirty="0" err="1">
                <a:latin typeface="Consolas"/>
                <a:ea typeface="Consolas"/>
                <a:cs typeface="Consolas"/>
                <a:sym typeface="Consolas"/>
              </a:rPr>
              <a:t>.println</a:t>
            </a:r>
            <a:r>
              <a:rPr lang="en" sz="1000" dirty="0">
                <a:latin typeface="Consolas"/>
                <a:ea typeface="Consolas"/>
                <a:cs typeface="Consolas"/>
                <a:sym typeface="Consolas"/>
              </a:rPr>
              <a:t>(</a:t>
            </a:r>
            <a:r>
              <a:rPr lang="en" sz="1000" b="1" dirty="0">
                <a:solidFill>
                  <a:srgbClr val="008000"/>
                </a:solidFill>
                <a:latin typeface="Consolas"/>
                <a:ea typeface="Consolas"/>
                <a:cs typeface="Consolas"/>
                <a:sym typeface="Consolas"/>
              </a:rPr>
              <a:t>"Bike is running"</a:t>
            </a:r>
            <a:r>
              <a:rPr lang="en" sz="1000" dirty="0">
                <a:latin typeface="Consolas"/>
                <a:ea typeface="Consolas"/>
                <a:cs typeface="Consolas"/>
                <a:sym typeface="Consolas"/>
              </a:rPr>
              <a:t>);</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r>
              <a:rPr lang="en" sz="1000" b="1" dirty="0">
                <a:solidFill>
                  <a:srgbClr val="000080"/>
                </a:solidFill>
                <a:latin typeface="Consolas"/>
                <a:ea typeface="Consolas"/>
                <a:cs typeface="Consolas"/>
                <a:sym typeface="Consolas"/>
              </a:rPr>
              <a:t>public static void </a:t>
            </a:r>
            <a:r>
              <a:rPr lang="en" sz="1000" dirty="0">
                <a:latin typeface="Consolas"/>
                <a:ea typeface="Consolas"/>
                <a:cs typeface="Consolas"/>
                <a:sym typeface="Consolas"/>
              </a:rPr>
              <a:t>main(String </a:t>
            </a:r>
            <a:r>
              <a:rPr lang="en" sz="1000" dirty="0" err="1">
                <a:latin typeface="Consolas"/>
                <a:ea typeface="Consolas"/>
                <a:cs typeface="Consolas"/>
                <a:sym typeface="Consolas"/>
              </a:rPr>
              <a:t>args</a:t>
            </a:r>
            <a:r>
              <a:rPr lang="en" sz="1000" dirty="0">
                <a:latin typeface="Consolas"/>
                <a:ea typeface="Consolas"/>
                <a:cs typeface="Consolas"/>
                <a:sym typeface="Consolas"/>
              </a:rPr>
              <a:t>[]) {</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r>
              <a:rPr lang="cs-CZ" sz="1000" dirty="0">
                <a:latin typeface="Consolas"/>
                <a:ea typeface="Consolas"/>
                <a:cs typeface="Consolas"/>
                <a:sym typeface="Consolas"/>
              </a:rPr>
              <a:t>V</a:t>
            </a:r>
            <a:r>
              <a:rPr lang="en-US" sz="1000" dirty="0" err="1">
                <a:latin typeface="Consolas"/>
                <a:ea typeface="Consolas"/>
                <a:cs typeface="Consolas"/>
                <a:sym typeface="Consolas"/>
              </a:rPr>
              <a:t>ehicle</a:t>
            </a:r>
            <a:r>
              <a:rPr lang="en" sz="1000" dirty="0">
                <a:latin typeface="Consolas"/>
                <a:ea typeface="Consolas"/>
                <a:cs typeface="Consolas"/>
                <a:sym typeface="Consolas"/>
              </a:rPr>
              <a:t> obj = </a:t>
            </a:r>
            <a:r>
              <a:rPr lang="en" sz="1000" b="1" dirty="0">
                <a:solidFill>
                  <a:srgbClr val="000080"/>
                </a:solidFill>
                <a:latin typeface="Consolas"/>
                <a:ea typeface="Consolas"/>
                <a:cs typeface="Consolas"/>
                <a:sym typeface="Consolas"/>
              </a:rPr>
              <a:t>new </a:t>
            </a:r>
            <a:r>
              <a:rPr lang="en" sz="1000" dirty="0">
                <a:latin typeface="Consolas"/>
                <a:ea typeface="Consolas"/>
                <a:cs typeface="Consolas"/>
                <a:sym typeface="Consolas"/>
              </a:rPr>
              <a:t>Bike2();</a:t>
            </a:r>
            <a:endParaRPr sz="1000" dirty="0">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r>
              <a:rPr lang="en" sz="1000" dirty="0" err="1">
                <a:latin typeface="Consolas"/>
                <a:ea typeface="Consolas"/>
                <a:cs typeface="Consolas"/>
                <a:sym typeface="Consolas"/>
              </a:rPr>
              <a:t>obj.run</a:t>
            </a:r>
            <a:r>
              <a:rPr lang="en" sz="1000" dirty="0">
                <a:latin typeface="Consolas"/>
                <a:ea typeface="Consolas"/>
                <a:cs typeface="Consolas"/>
                <a:sym typeface="Consolas"/>
              </a:rPr>
              <a:t>(); //=&gt; </a:t>
            </a:r>
            <a:r>
              <a:rPr lang="en" sz="1000" i="1" dirty="0" err="1">
                <a:solidFill>
                  <a:srgbClr val="008200"/>
                </a:solidFill>
                <a:latin typeface="Consolas"/>
                <a:ea typeface="Consolas"/>
                <a:cs typeface="Consolas"/>
                <a:sym typeface="Consolas"/>
              </a:rPr>
              <a:t>Output:Bike</a:t>
            </a:r>
            <a:r>
              <a:rPr lang="en" sz="1000" i="1" dirty="0">
                <a:solidFill>
                  <a:srgbClr val="008200"/>
                </a:solidFill>
                <a:latin typeface="Consolas"/>
                <a:ea typeface="Consolas"/>
                <a:cs typeface="Consolas"/>
                <a:sym typeface="Consolas"/>
              </a:rPr>
              <a:t> is running</a:t>
            </a:r>
            <a:endParaRPr sz="1000" i="1" dirty="0">
              <a:solidFill>
                <a:srgbClr val="008200"/>
              </a:solidFill>
              <a:latin typeface="Consolas"/>
              <a:ea typeface="Consolas"/>
              <a:cs typeface="Consolas"/>
              <a:sym typeface="Consolas"/>
            </a:endParaRPr>
          </a:p>
          <a:p>
            <a:pPr>
              <a:lnSpc>
                <a:spcPct val="115000"/>
              </a:lnSpc>
            </a:pPr>
            <a:r>
              <a:rPr lang="en" sz="1000" dirty="0">
                <a:latin typeface="Consolas"/>
                <a:ea typeface="Consolas"/>
                <a:cs typeface="Consolas"/>
                <a:sym typeface="Consolas"/>
              </a:rPr>
              <a:t>   }</a:t>
            </a:r>
            <a:endParaRPr sz="1000" dirty="0">
              <a:latin typeface="Consolas"/>
              <a:ea typeface="Consolas"/>
              <a:cs typeface="Consolas"/>
              <a:sym typeface="Consolas"/>
            </a:endParaRPr>
          </a:p>
          <a:p>
            <a:pPr marL="0" lvl="0" indent="0" algn="l" rtl="0">
              <a:lnSpc>
                <a:spcPct val="115000"/>
              </a:lnSpc>
              <a:spcBef>
                <a:spcPts val="0"/>
              </a:spcBef>
              <a:spcAft>
                <a:spcPts val="0"/>
              </a:spcAft>
              <a:buNone/>
            </a:pPr>
            <a:r>
              <a:rPr lang="en" sz="1000" dirty="0">
                <a:latin typeface="Consolas"/>
                <a:ea typeface="Consolas"/>
                <a:cs typeface="Consolas"/>
                <a:sym typeface="Consolas"/>
              </a:rPr>
              <a:t>}</a:t>
            </a:r>
            <a:endParaRPr sz="1000" dirty="0">
              <a:solidFill>
                <a:srgbClr val="000080"/>
              </a:solidFill>
              <a:latin typeface="Consolas"/>
              <a:ea typeface="Consolas"/>
              <a:cs typeface="Consolas"/>
              <a:sym typeface="Consolas"/>
            </a:endParaRPr>
          </a:p>
        </p:txBody>
      </p:sp>
      <p:sp>
        <p:nvSpPr>
          <p:cNvPr id="554" name="Google Shape;554;p56"/>
          <p:cNvSpPr txBox="1"/>
          <p:nvPr/>
        </p:nvSpPr>
        <p:spPr>
          <a:xfrm>
            <a:off x="304800" y="464675"/>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Co se děje bez overloadingu</a:t>
            </a:r>
            <a:endParaRPr/>
          </a:p>
        </p:txBody>
      </p:sp>
      <p:sp>
        <p:nvSpPr>
          <p:cNvPr id="555" name="Google Shape;555;p56"/>
          <p:cNvSpPr txBox="1"/>
          <p:nvPr/>
        </p:nvSpPr>
        <p:spPr>
          <a:xfrm>
            <a:off x="4633050" y="1717750"/>
            <a:ext cx="30000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Po úpravě</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 - overriding</a:t>
            </a:r>
            <a:endParaRPr sz="2400"/>
          </a:p>
          <a:p>
            <a:pPr marL="0" lvl="0" indent="0" algn="l" rtl="0">
              <a:spcBef>
                <a:spcPts val="0"/>
              </a:spcBef>
              <a:spcAft>
                <a:spcPts val="0"/>
              </a:spcAft>
              <a:buNone/>
            </a:pPr>
            <a:endParaRPr sz="2400"/>
          </a:p>
        </p:txBody>
      </p:sp>
      <p:pic>
        <p:nvPicPr>
          <p:cNvPr id="548" name="Google Shape;548;p5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49" name="Google Shape;549;p5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50" name="Google Shape;550;p5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51" name="Google Shape;55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553" name="Google Shape;553;p56"/>
          <p:cNvSpPr txBox="1"/>
          <p:nvPr/>
        </p:nvSpPr>
        <p:spPr>
          <a:xfrm>
            <a:off x="300517" y="979777"/>
            <a:ext cx="3954430" cy="2593569"/>
          </a:xfrm>
          <a:prstGeom prst="rect">
            <a:avLst/>
          </a:prstGeom>
          <a:solidFill>
            <a:srgbClr val="B7B7B7"/>
          </a:solidFill>
          <a:ln>
            <a:noFill/>
          </a:ln>
        </p:spPr>
        <p:txBody>
          <a:bodyPr spcFirstLastPara="1" wrap="square" lIns="91425" tIns="91425" rIns="91425" bIns="91425" anchor="ctr" anchorCtr="0">
            <a:noAutofit/>
          </a:bodyPr>
          <a:lstStyle/>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Vehicle</a:t>
            </a:r>
            <a:r>
              <a:rPr lang="cs-CZ" sz="1000">
                <a:latin typeface="Consolas" panose="020B0609020204030204" pitchFamily="49" charset="0"/>
              </a:rPr>
              <a:t>{</a:t>
            </a:r>
          </a:p>
          <a:p>
            <a:r>
              <a:rPr lang="cs-CZ" sz="1000">
                <a:latin typeface="Consolas" panose="020B0609020204030204" pitchFamily="49" charset="0"/>
              </a:rPr>
              <a:t> </a:t>
            </a:r>
            <a:r>
              <a:rPr lang="en-US"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virtual</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Run(){</a:t>
            </a:r>
          </a:p>
          <a:p>
            <a:r>
              <a:rPr lang="en-US" sz="1000">
                <a:latin typeface="Consolas" panose="020B0609020204030204" pitchFamily="49" charset="0"/>
              </a:rPr>
              <a:t>      </a:t>
            </a:r>
            <a:r>
              <a:rPr lang="en-US" sz="1000" err="1">
                <a:latin typeface="Consolas" panose="020B0609020204030204" pitchFamily="49" charset="0"/>
              </a:rPr>
              <a:t>Console.WriteLine</a:t>
            </a:r>
            <a:r>
              <a:rPr lang="en-US" sz="1000">
                <a:latin typeface="Consolas" panose="020B0609020204030204" pitchFamily="49" charset="0"/>
              </a:rPr>
              <a:t>(</a:t>
            </a:r>
            <a:r>
              <a:rPr lang="en-US" sz="1000">
                <a:solidFill>
                  <a:srgbClr val="A31515"/>
                </a:solidFill>
                <a:latin typeface="Consolas" panose="020B0609020204030204" pitchFamily="49" charset="0"/>
              </a:rPr>
              <a:t>"Vehicle is running"</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a:t>
            </a:r>
          </a:p>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Bike</a:t>
            </a:r>
            <a:r>
              <a:rPr lang="cs-CZ" sz="1000">
                <a:latin typeface="Consolas" panose="020B0609020204030204" pitchFamily="49" charset="0"/>
              </a:rPr>
              <a:t> : </a:t>
            </a:r>
            <a:r>
              <a:rPr lang="cs-CZ" sz="1000" err="1">
                <a:latin typeface="Consolas" panose="020B0609020204030204" pitchFamily="49" charset="0"/>
              </a:rPr>
              <a:t>Vehicle</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override</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Run(){</a:t>
            </a:r>
          </a:p>
          <a:p>
            <a:r>
              <a:rPr lang="en-US" sz="1000">
                <a:latin typeface="Consolas" panose="020B0609020204030204" pitchFamily="49" charset="0"/>
              </a:rPr>
              <a:t>      </a:t>
            </a:r>
            <a:r>
              <a:rPr lang="en-US" sz="1000" err="1">
                <a:latin typeface="Consolas" panose="020B0609020204030204" pitchFamily="49" charset="0"/>
              </a:rPr>
              <a:t>Console.WriteLine</a:t>
            </a:r>
            <a:r>
              <a:rPr lang="en-US" sz="1000">
                <a:latin typeface="Consolas" panose="020B0609020204030204" pitchFamily="49" charset="0"/>
              </a:rPr>
              <a:t>(</a:t>
            </a:r>
            <a:r>
              <a:rPr lang="en-US" sz="1000">
                <a:solidFill>
                  <a:srgbClr val="A31515"/>
                </a:solidFill>
                <a:latin typeface="Consolas" panose="020B0609020204030204" pitchFamily="49" charset="0"/>
              </a:rPr>
              <a:t>"Bike is running safely"</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a:t>
            </a:r>
          </a:p>
          <a:p>
            <a:r>
              <a:rPr lang="en-US" sz="1000">
                <a:solidFill>
                  <a:srgbClr val="0000FF"/>
                </a:solidFill>
                <a:latin typeface="Consolas" panose="020B0609020204030204" pitchFamily="49" charset="0"/>
              </a:rPr>
              <a:t>static</a:t>
            </a:r>
            <a:r>
              <a:rPr lang="en-US" sz="1000">
                <a:latin typeface="Consolas" panose="020B0609020204030204" pitchFamily="49" charset="0"/>
              </a:rPr>
              <a:t> </a:t>
            </a:r>
            <a:r>
              <a:rPr lang="en-US" sz="1000">
                <a:solidFill>
                  <a:srgbClr val="0000FF"/>
                </a:solidFill>
                <a:latin typeface="Consolas" panose="020B0609020204030204" pitchFamily="49" charset="0"/>
              </a:rPr>
              <a:t>void</a:t>
            </a:r>
            <a:r>
              <a:rPr lang="en-US" sz="1000">
                <a:latin typeface="Consolas" panose="020B0609020204030204" pitchFamily="49" charset="0"/>
              </a:rPr>
              <a:t> Main(</a:t>
            </a:r>
            <a:r>
              <a:rPr lang="en-US" sz="1000">
                <a:solidFill>
                  <a:srgbClr val="0000FF"/>
                </a:solidFill>
                <a:latin typeface="Consolas" panose="020B0609020204030204" pitchFamily="49" charset="0"/>
              </a:rPr>
              <a:t>string</a:t>
            </a:r>
            <a:r>
              <a:rPr lang="en-US" sz="1000">
                <a:latin typeface="Consolas" panose="020B0609020204030204" pitchFamily="49" charset="0"/>
              </a:rPr>
              <a:t>[] </a:t>
            </a:r>
            <a:r>
              <a:rPr lang="en-US" sz="1000" err="1">
                <a:latin typeface="Consolas" panose="020B0609020204030204" pitchFamily="49" charset="0"/>
              </a:rPr>
              <a:t>args</a:t>
            </a:r>
            <a:r>
              <a:rPr lang="en-US" sz="1000">
                <a:latin typeface="Consolas" panose="020B0609020204030204" pitchFamily="49" charset="0"/>
              </a:rPr>
              <a:t>)</a:t>
            </a:r>
            <a:r>
              <a:rPr lang="cs-CZ" sz="1000">
                <a:latin typeface="Consolas" panose="020B0609020204030204" pitchFamily="49" charset="0"/>
              </a:rPr>
              <a:t>{</a:t>
            </a:r>
          </a:p>
          <a:p>
            <a:r>
              <a:rPr lang="cs-CZ" sz="1000">
                <a:latin typeface="Consolas" panose="020B0609020204030204" pitchFamily="49" charset="0"/>
              </a:rPr>
              <a:t>   </a:t>
            </a:r>
            <a:r>
              <a:rPr lang="cs-CZ" sz="1000" err="1">
                <a:latin typeface="Consolas" panose="020B0609020204030204" pitchFamily="49" charset="0"/>
              </a:rPr>
              <a:t>Vehicle</a:t>
            </a:r>
            <a:r>
              <a:rPr lang="cs-CZ" sz="1000">
                <a:latin typeface="Consolas" panose="020B0609020204030204" pitchFamily="49" charset="0"/>
              </a:rPr>
              <a:t> v = </a:t>
            </a:r>
            <a:r>
              <a:rPr lang="cs-CZ" sz="1000" err="1">
                <a:solidFill>
                  <a:srgbClr val="0000FF"/>
                </a:solidFill>
                <a:latin typeface="Consolas" panose="020B0609020204030204" pitchFamily="49" charset="0"/>
              </a:rPr>
              <a:t>new</a:t>
            </a:r>
            <a:r>
              <a:rPr lang="cs-CZ" sz="1000">
                <a:latin typeface="Consolas" panose="020B0609020204030204" pitchFamily="49" charset="0"/>
              </a:rPr>
              <a:t> Bike();</a:t>
            </a:r>
          </a:p>
          <a:p>
            <a:r>
              <a:rPr lang="cs-CZ" sz="1000">
                <a:latin typeface="Consolas" panose="020B0609020204030204" pitchFamily="49" charset="0"/>
              </a:rPr>
              <a:t>   </a:t>
            </a:r>
            <a:r>
              <a:rPr lang="cs-CZ" sz="1000" err="1">
                <a:latin typeface="Consolas" panose="020B0609020204030204" pitchFamily="49" charset="0"/>
              </a:rPr>
              <a:t>v.Run</a:t>
            </a:r>
            <a:r>
              <a:rPr lang="cs-CZ" sz="1000">
                <a:latin typeface="Consolas" panose="020B0609020204030204" pitchFamily="49" charset="0"/>
              </a:rPr>
              <a:t>();</a:t>
            </a:r>
            <a:r>
              <a:rPr lang="en-US" sz="1000">
                <a:latin typeface="Consolas" panose="020B0609020204030204" pitchFamily="49" charset="0"/>
              </a:rPr>
              <a:t> //</a:t>
            </a:r>
            <a:r>
              <a:rPr lang="en-US" sz="1000">
                <a:solidFill>
                  <a:srgbClr val="A31515"/>
                </a:solidFill>
                <a:latin typeface="Consolas" panose="020B0609020204030204" pitchFamily="49" charset="0"/>
              </a:rPr>
              <a:t> Bike is running safely.</a:t>
            </a:r>
          </a:p>
          <a:p>
            <a:r>
              <a:rPr lang="en-US" sz="1000">
                <a:latin typeface="Consolas" panose="020B0609020204030204" pitchFamily="49" charset="0"/>
              </a:rPr>
              <a:t>}</a:t>
            </a:r>
            <a:endParaRPr lang="en-US" sz="1000">
              <a:solidFill>
                <a:srgbClr val="000080"/>
              </a:solidFill>
              <a:latin typeface="Consolas"/>
              <a:ea typeface="Consolas"/>
              <a:cs typeface="Consolas"/>
              <a:sym typeface="Consolas"/>
            </a:endParaRPr>
          </a:p>
        </p:txBody>
      </p:sp>
      <p:sp>
        <p:nvSpPr>
          <p:cNvPr id="11" name="Google Shape;553;p56">
            <a:extLst>
              <a:ext uri="{FF2B5EF4-FFF2-40B4-BE49-F238E27FC236}">
                <a16:creationId xmlns:a16="http://schemas.microsoft.com/office/drawing/2014/main" id="{81354C3B-91C8-427F-A1BF-00184A891914}"/>
              </a:ext>
            </a:extLst>
          </p:cNvPr>
          <p:cNvSpPr txBox="1"/>
          <p:nvPr/>
        </p:nvSpPr>
        <p:spPr>
          <a:xfrm>
            <a:off x="4712864" y="2397531"/>
            <a:ext cx="3907710" cy="2593569"/>
          </a:xfrm>
          <a:prstGeom prst="rect">
            <a:avLst/>
          </a:prstGeom>
          <a:solidFill>
            <a:srgbClr val="B7B7B7"/>
          </a:solidFill>
          <a:ln>
            <a:noFill/>
          </a:ln>
        </p:spPr>
        <p:txBody>
          <a:bodyPr spcFirstLastPara="1" wrap="square" lIns="91425" tIns="91425" rIns="91425" bIns="91425" anchor="ctr" anchorCtr="0">
            <a:noAutofit/>
          </a:bodyPr>
          <a:lstStyle/>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err="1">
                <a:solidFill>
                  <a:srgbClr val="2B91AF"/>
                </a:solidFill>
                <a:latin typeface="Consolas" panose="020B0609020204030204" pitchFamily="49" charset="0"/>
              </a:rPr>
              <a:t>Vehicle</a:t>
            </a:r>
            <a:r>
              <a:rPr lang="cs-CZ" sz="1000">
                <a:latin typeface="Consolas" panose="020B0609020204030204" pitchFamily="49" charset="0"/>
              </a:rPr>
              <a:t>{</a:t>
            </a:r>
          </a:p>
          <a:p>
            <a:r>
              <a:rPr lang="cs-CZ" sz="1000">
                <a:latin typeface="Consolas" panose="020B0609020204030204" pitchFamily="49" charset="0"/>
              </a:rPr>
              <a:t> </a:t>
            </a:r>
            <a:r>
              <a:rPr lang="en-US"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Run(){</a:t>
            </a:r>
          </a:p>
          <a:p>
            <a:r>
              <a:rPr lang="en-US" sz="1000">
                <a:latin typeface="Consolas" panose="020B0609020204030204" pitchFamily="49" charset="0"/>
              </a:rPr>
              <a:t>      </a:t>
            </a:r>
            <a:r>
              <a:rPr lang="en-US" sz="1000" err="1">
                <a:latin typeface="Consolas" panose="020B0609020204030204" pitchFamily="49" charset="0"/>
              </a:rPr>
              <a:t>Console.WriteLine</a:t>
            </a:r>
            <a:r>
              <a:rPr lang="en-US" sz="1000">
                <a:latin typeface="Consolas" panose="020B0609020204030204" pitchFamily="49" charset="0"/>
              </a:rPr>
              <a:t>(</a:t>
            </a:r>
            <a:r>
              <a:rPr lang="en-US" sz="1000">
                <a:solidFill>
                  <a:srgbClr val="A31515"/>
                </a:solidFill>
                <a:latin typeface="Consolas" panose="020B0609020204030204" pitchFamily="49" charset="0"/>
              </a:rPr>
              <a:t>"Vehicle is running"</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a:t>
            </a:r>
          </a:p>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Bike</a:t>
            </a:r>
            <a:r>
              <a:rPr lang="cs-CZ" sz="1000">
                <a:latin typeface="Consolas" panose="020B0609020204030204" pitchFamily="49" charset="0"/>
              </a:rPr>
              <a:t> : </a:t>
            </a:r>
            <a:r>
              <a:rPr lang="cs-CZ" sz="1000" err="1">
                <a:latin typeface="Consolas" panose="020B0609020204030204" pitchFamily="49" charset="0"/>
              </a:rPr>
              <a:t>Vehicle</a:t>
            </a:r>
            <a:r>
              <a:rPr lang="cs-CZ" sz="1000">
                <a:latin typeface="Consolas" panose="020B0609020204030204" pitchFamily="49" charset="0"/>
              </a:rPr>
              <a:t>{</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en-US" sz="1000">
                <a:solidFill>
                  <a:srgbClr val="0000FF"/>
                </a:solidFill>
                <a:latin typeface="Consolas" panose="020B0609020204030204" pitchFamily="49" charset="0"/>
              </a:rPr>
              <a:t>new</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Run(){</a:t>
            </a:r>
          </a:p>
          <a:p>
            <a:r>
              <a:rPr lang="en-US" sz="1000">
                <a:latin typeface="Consolas" panose="020B0609020204030204" pitchFamily="49" charset="0"/>
              </a:rPr>
              <a:t>      </a:t>
            </a:r>
            <a:r>
              <a:rPr lang="en-US" sz="1000" err="1">
                <a:latin typeface="Consolas" panose="020B0609020204030204" pitchFamily="49" charset="0"/>
              </a:rPr>
              <a:t>Console.WriteLine</a:t>
            </a:r>
            <a:r>
              <a:rPr lang="en-US" sz="1000">
                <a:latin typeface="Consolas" panose="020B0609020204030204" pitchFamily="49" charset="0"/>
              </a:rPr>
              <a:t>(</a:t>
            </a:r>
            <a:r>
              <a:rPr lang="en-US" sz="1000">
                <a:solidFill>
                  <a:srgbClr val="A31515"/>
                </a:solidFill>
                <a:latin typeface="Consolas" panose="020B0609020204030204" pitchFamily="49" charset="0"/>
              </a:rPr>
              <a:t>"Bike is running safely"</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a:t>
            </a:r>
          </a:p>
          <a:p>
            <a:r>
              <a:rPr lang="en-US" sz="1000">
                <a:solidFill>
                  <a:srgbClr val="0000FF"/>
                </a:solidFill>
                <a:latin typeface="Consolas" panose="020B0609020204030204" pitchFamily="49" charset="0"/>
              </a:rPr>
              <a:t>static</a:t>
            </a:r>
            <a:r>
              <a:rPr lang="en-US" sz="1000">
                <a:latin typeface="Consolas" panose="020B0609020204030204" pitchFamily="49" charset="0"/>
              </a:rPr>
              <a:t> </a:t>
            </a:r>
            <a:r>
              <a:rPr lang="en-US" sz="1000">
                <a:solidFill>
                  <a:srgbClr val="0000FF"/>
                </a:solidFill>
                <a:latin typeface="Consolas" panose="020B0609020204030204" pitchFamily="49" charset="0"/>
              </a:rPr>
              <a:t>void</a:t>
            </a:r>
            <a:r>
              <a:rPr lang="en-US" sz="1000">
                <a:latin typeface="Consolas" panose="020B0609020204030204" pitchFamily="49" charset="0"/>
              </a:rPr>
              <a:t> Main(</a:t>
            </a:r>
            <a:r>
              <a:rPr lang="en-US" sz="1000">
                <a:solidFill>
                  <a:srgbClr val="0000FF"/>
                </a:solidFill>
                <a:latin typeface="Consolas" panose="020B0609020204030204" pitchFamily="49" charset="0"/>
              </a:rPr>
              <a:t>string</a:t>
            </a:r>
            <a:r>
              <a:rPr lang="en-US" sz="1000">
                <a:latin typeface="Consolas" panose="020B0609020204030204" pitchFamily="49" charset="0"/>
              </a:rPr>
              <a:t>[] </a:t>
            </a:r>
            <a:r>
              <a:rPr lang="en-US" sz="1000" err="1">
                <a:latin typeface="Consolas" panose="020B0609020204030204" pitchFamily="49" charset="0"/>
              </a:rPr>
              <a:t>args</a:t>
            </a:r>
            <a:r>
              <a:rPr lang="en-US" sz="1000">
                <a:latin typeface="Consolas" panose="020B0609020204030204" pitchFamily="49" charset="0"/>
              </a:rPr>
              <a:t>)</a:t>
            </a:r>
            <a:r>
              <a:rPr lang="cs-CZ" sz="1000">
                <a:latin typeface="Consolas" panose="020B0609020204030204" pitchFamily="49" charset="0"/>
              </a:rPr>
              <a:t>{</a:t>
            </a:r>
          </a:p>
          <a:p>
            <a:r>
              <a:rPr lang="cs-CZ" sz="1000">
                <a:latin typeface="Consolas" panose="020B0609020204030204" pitchFamily="49" charset="0"/>
              </a:rPr>
              <a:t>   </a:t>
            </a:r>
            <a:r>
              <a:rPr lang="cs-CZ" sz="1000" err="1">
                <a:latin typeface="Consolas" panose="020B0609020204030204" pitchFamily="49" charset="0"/>
              </a:rPr>
              <a:t>Vehicle</a:t>
            </a:r>
            <a:r>
              <a:rPr lang="cs-CZ" sz="1000">
                <a:latin typeface="Consolas" panose="020B0609020204030204" pitchFamily="49" charset="0"/>
              </a:rPr>
              <a:t> v = </a:t>
            </a:r>
            <a:r>
              <a:rPr lang="cs-CZ" sz="1000" err="1">
                <a:solidFill>
                  <a:srgbClr val="0000FF"/>
                </a:solidFill>
                <a:latin typeface="Consolas" panose="020B0609020204030204" pitchFamily="49" charset="0"/>
              </a:rPr>
              <a:t>new</a:t>
            </a:r>
            <a:r>
              <a:rPr lang="cs-CZ" sz="1000">
                <a:latin typeface="Consolas" panose="020B0609020204030204" pitchFamily="49" charset="0"/>
              </a:rPr>
              <a:t> Bike();</a:t>
            </a:r>
          </a:p>
          <a:p>
            <a:r>
              <a:rPr lang="cs-CZ" sz="1000">
                <a:latin typeface="Consolas" panose="020B0609020204030204" pitchFamily="49" charset="0"/>
              </a:rPr>
              <a:t>   </a:t>
            </a:r>
            <a:r>
              <a:rPr lang="cs-CZ" sz="1000" err="1">
                <a:latin typeface="Consolas" panose="020B0609020204030204" pitchFamily="49" charset="0"/>
              </a:rPr>
              <a:t>v.Run</a:t>
            </a:r>
            <a:r>
              <a:rPr lang="cs-CZ" sz="1000">
                <a:latin typeface="Consolas" panose="020B0609020204030204" pitchFamily="49" charset="0"/>
              </a:rPr>
              <a:t>();</a:t>
            </a:r>
            <a:r>
              <a:rPr lang="en-US" sz="1000">
                <a:latin typeface="Consolas" panose="020B0609020204030204" pitchFamily="49" charset="0"/>
              </a:rPr>
              <a:t> //</a:t>
            </a:r>
            <a:r>
              <a:rPr lang="en-US" sz="1000">
                <a:solidFill>
                  <a:srgbClr val="A31515"/>
                </a:solidFill>
                <a:latin typeface="Consolas" panose="020B0609020204030204" pitchFamily="49" charset="0"/>
              </a:rPr>
              <a:t> Vehicle is running</a:t>
            </a:r>
            <a:endParaRPr lang="en-US" sz="1000">
              <a:latin typeface="Consolas" panose="020B0609020204030204" pitchFamily="49" charset="0"/>
            </a:endParaRPr>
          </a:p>
          <a:p>
            <a:r>
              <a:rPr lang="en-US" sz="1000">
                <a:latin typeface="Consolas" panose="020B0609020204030204" pitchFamily="49" charset="0"/>
              </a:rPr>
              <a:t>   ((Bike) V).Run(); //</a:t>
            </a:r>
            <a:r>
              <a:rPr lang="en-US" sz="1000">
                <a:solidFill>
                  <a:srgbClr val="A31515"/>
                </a:solidFill>
                <a:latin typeface="Consolas" panose="020B0609020204030204" pitchFamily="49" charset="0"/>
              </a:rPr>
              <a:t> Bike is running safely</a:t>
            </a:r>
          </a:p>
          <a:p>
            <a:r>
              <a:rPr lang="en-US" sz="1000">
                <a:latin typeface="Consolas" panose="020B0609020204030204" pitchFamily="49" charset="0"/>
              </a:rPr>
              <a:t>}</a:t>
            </a:r>
            <a:endParaRPr lang="en-US" sz="1000">
              <a:solidFill>
                <a:srgbClr val="000080"/>
              </a:solidFill>
              <a:latin typeface="Consolas"/>
              <a:ea typeface="Consolas"/>
              <a:cs typeface="Consolas"/>
              <a:sym typeface="Consolas"/>
            </a:endParaRPr>
          </a:p>
        </p:txBody>
      </p:sp>
      <p:sp>
        <p:nvSpPr>
          <p:cNvPr id="2" name="TextovéPole 1">
            <a:extLst>
              <a:ext uri="{FF2B5EF4-FFF2-40B4-BE49-F238E27FC236}">
                <a16:creationId xmlns:a16="http://schemas.microsoft.com/office/drawing/2014/main" id="{A77AA8A8-1D41-494C-B65B-1788897125A2}"/>
              </a:ext>
            </a:extLst>
          </p:cNvPr>
          <p:cNvSpPr txBox="1"/>
          <p:nvPr/>
        </p:nvSpPr>
        <p:spPr>
          <a:xfrm>
            <a:off x="4712864" y="2089754"/>
            <a:ext cx="801823" cy="307777"/>
          </a:xfrm>
          <a:prstGeom prst="rect">
            <a:avLst/>
          </a:prstGeom>
          <a:noFill/>
        </p:spPr>
        <p:txBody>
          <a:bodyPr wrap="none" rtlCol="0">
            <a:spAutoFit/>
          </a:bodyPr>
          <a:lstStyle/>
          <a:p>
            <a:r>
              <a:rPr lang="en-US" err="1"/>
              <a:t>Pozor</a:t>
            </a:r>
            <a:r>
              <a:rPr lang="en-US"/>
              <a:t> !!</a:t>
            </a:r>
            <a:endParaRPr lang="cs-CZ"/>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 - overriding</a:t>
            </a:r>
            <a:endParaRPr sz="2400"/>
          </a:p>
          <a:p>
            <a:pPr marL="0" lvl="0" indent="0" algn="l" rtl="0">
              <a:spcBef>
                <a:spcPts val="0"/>
              </a:spcBef>
              <a:spcAft>
                <a:spcPts val="0"/>
              </a:spcAft>
              <a:buNone/>
            </a:pPr>
            <a:endParaRPr sz="2400"/>
          </a:p>
        </p:txBody>
      </p:sp>
      <p:pic>
        <p:nvPicPr>
          <p:cNvPr id="561" name="Google Shape;561;p5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62" name="Google Shape;562;p5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63" name="Google Shape;563;p5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64" name="Google Shape;56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565" name="Google Shape;565;p57"/>
          <p:cNvSpPr txBox="1"/>
          <p:nvPr/>
        </p:nvSpPr>
        <p:spPr>
          <a:xfrm>
            <a:off x="452925" y="1028650"/>
            <a:ext cx="4627500" cy="25011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class </a:t>
            </a:r>
            <a:r>
              <a:rPr lang="en" sz="1000">
                <a:latin typeface="Consolas"/>
                <a:ea typeface="Consolas"/>
                <a:cs typeface="Consolas"/>
                <a:sym typeface="Consolas"/>
              </a:rPr>
              <a:t>A{</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 get(){</a:t>
            </a:r>
            <a:r>
              <a:rPr lang="en" sz="1000" b="1">
                <a:solidFill>
                  <a:srgbClr val="000080"/>
                </a:solidFill>
                <a:latin typeface="Consolas"/>
                <a:ea typeface="Consolas"/>
                <a:cs typeface="Consolas"/>
                <a:sym typeface="Consolas"/>
              </a:rPr>
              <a:t>return this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class </a:t>
            </a:r>
            <a:r>
              <a:rPr lang="en" sz="1000">
                <a:latin typeface="Consolas"/>
                <a:ea typeface="Consolas"/>
                <a:cs typeface="Consolas"/>
                <a:sym typeface="Consolas"/>
              </a:rPr>
              <a:t>B1 </a:t>
            </a:r>
            <a:r>
              <a:rPr lang="en" sz="1000" b="1">
                <a:solidFill>
                  <a:srgbClr val="000080"/>
                </a:solidFill>
                <a:latin typeface="Consolas"/>
                <a:ea typeface="Consolas"/>
                <a:cs typeface="Consolas"/>
                <a:sym typeface="Consolas"/>
              </a:rPr>
              <a:t>extends </a:t>
            </a:r>
            <a:r>
              <a:rPr lang="en" sz="1000">
                <a:latin typeface="Consolas"/>
                <a:ea typeface="Consolas"/>
                <a:cs typeface="Consolas"/>
                <a:sym typeface="Consolas"/>
              </a:rPr>
              <a:t>A{</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B1 get(){</a:t>
            </a:r>
            <a:r>
              <a:rPr lang="en" sz="1000" b="1">
                <a:solidFill>
                  <a:srgbClr val="000080"/>
                </a:solidFill>
                <a:latin typeface="Consolas"/>
                <a:ea typeface="Consolas"/>
                <a:cs typeface="Consolas"/>
                <a:sym typeface="Consolas"/>
              </a:rPr>
              <a:t>return this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void </a:t>
            </a:r>
            <a:r>
              <a:rPr lang="en" sz="1000">
                <a:latin typeface="Consolas"/>
                <a:ea typeface="Consolas"/>
                <a:cs typeface="Consolas"/>
                <a:sym typeface="Consolas"/>
              </a:rPr>
              <a:t>message(){</a:t>
            </a:r>
            <a:endParaRPr sz="1000">
              <a:latin typeface="Consolas"/>
              <a:ea typeface="Consolas"/>
              <a:cs typeface="Consolas"/>
              <a:sym typeface="Consolas"/>
            </a:endParaRPr>
          </a:p>
          <a:p>
            <a:pPr marL="0" lvl="0" indent="457200" algn="l" rtl="0">
              <a:lnSpc>
                <a:spcPct val="115000"/>
              </a:lnSpc>
              <a:spcBef>
                <a:spcPts val="0"/>
              </a:spcBef>
              <a:spcAft>
                <a:spcPts val="0"/>
              </a:spcAft>
              <a:buNone/>
            </a:pPr>
            <a:r>
              <a:rPr lang="en" sz="1000">
                <a:latin typeface="Consolas"/>
                <a:ea typeface="Consolas"/>
                <a:cs typeface="Consolas"/>
                <a:sym typeface="Consolas"/>
              </a:rPr>
              <a:t>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"Covariant return type"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   public static void </a:t>
            </a:r>
            <a:r>
              <a:rPr lang="en" sz="1000">
                <a:latin typeface="Consolas"/>
                <a:ea typeface="Consolas"/>
                <a:cs typeface="Consolas"/>
                <a:sym typeface="Consolas"/>
              </a:rPr>
              <a:t>main(String args[]){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B1().get().message();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solidFill>
                <a:srgbClr val="000080"/>
              </a:solidFill>
              <a:latin typeface="Consolas"/>
              <a:ea typeface="Consolas"/>
              <a:cs typeface="Consolas"/>
              <a:sym typeface="Consolas"/>
            </a:endParaRPr>
          </a:p>
        </p:txBody>
      </p:sp>
      <p:sp>
        <p:nvSpPr>
          <p:cNvPr id="566" name="Google Shape;566;p57"/>
          <p:cNvSpPr txBox="1"/>
          <p:nvPr/>
        </p:nvSpPr>
        <p:spPr>
          <a:xfrm>
            <a:off x="371825" y="496625"/>
            <a:ext cx="72474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en" sz="1200">
                <a:solidFill>
                  <a:srgbClr val="262626"/>
                </a:solidFill>
                <a:highlight>
                  <a:schemeClr val="lt1"/>
                </a:highlight>
                <a:latin typeface="Proxima Nova"/>
                <a:ea typeface="Proxima Nova"/>
                <a:cs typeface="Proxima Nova"/>
                <a:sym typeface="Proxima Nova"/>
              </a:rPr>
              <a:t>Od Javy 5 je možné změnit při overloadingu i návratový  typ z předka na potomka - tzv. </a:t>
            </a:r>
            <a:r>
              <a:rPr lang="en" sz="1200" i="1">
                <a:solidFill>
                  <a:srgbClr val="262626"/>
                </a:solidFill>
                <a:highlight>
                  <a:schemeClr val="lt1"/>
                </a:highlight>
                <a:latin typeface="Proxima Nova"/>
                <a:ea typeface="Proxima Nova"/>
                <a:cs typeface="Proxima Nova"/>
                <a:sym typeface="Proxima Nova"/>
              </a:rPr>
              <a:t>kovariantní typ</a:t>
            </a:r>
            <a:endParaRPr sz="1200" i="1">
              <a:solidFill>
                <a:srgbClr val="262626"/>
              </a:solidFill>
              <a:highlight>
                <a:schemeClr val="lt1"/>
              </a:highlight>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44" name="Google Shape;144;p2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45" name="Google Shape;145;p2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46" name="Google Shape;14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47" name="Google Shape;147;p28"/>
          <p:cNvSpPr txBox="1"/>
          <p:nvPr/>
        </p:nvSpPr>
        <p:spPr>
          <a:xfrm>
            <a:off x="4395150" y="1038825"/>
            <a:ext cx="4626000" cy="3291900"/>
          </a:xfrm>
          <a:prstGeom prst="rect">
            <a:avLst/>
          </a:prstGeom>
          <a:solidFill>
            <a:srgbClr val="B7B7B7"/>
          </a:solidFill>
          <a:ln>
            <a:noFill/>
          </a:ln>
        </p:spPr>
        <p:txBody>
          <a:bodyPr spcFirstLastPara="1" wrap="square" lIns="91425" tIns="91425" rIns="91425" bIns="91425" anchor="t" anchorCtr="0">
            <a:noAutofit/>
          </a:bodyPr>
          <a:lstStyle/>
          <a:p>
            <a:pPr marL="0" lvl="0" indent="22860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BabyProgrammer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static void </a:t>
            </a:r>
            <a:r>
              <a:rPr lang="en" sz="1200">
                <a:latin typeface="Consolas"/>
                <a:ea typeface="Consolas"/>
                <a:cs typeface="Consolas"/>
                <a:sym typeface="Consolas"/>
              </a:rPr>
              <a:t>main(String[] args){</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Karel myKarel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Karel(</a:t>
            </a:r>
            <a:r>
              <a:rPr lang="en" sz="1200">
                <a:solidFill>
                  <a:srgbClr val="0000FF"/>
                </a:solidFill>
                <a:latin typeface="Consolas"/>
                <a:ea typeface="Consolas"/>
                <a:cs typeface="Consolas"/>
                <a:sym typeface="Consolas"/>
              </a:rPr>
              <a:t>10</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myKarel.</a:t>
            </a:r>
            <a:r>
              <a:rPr lang="en" sz="1200" b="1">
                <a:solidFill>
                  <a:srgbClr val="660E7A"/>
                </a:solidFill>
                <a:latin typeface="Consolas"/>
                <a:ea typeface="Consolas"/>
                <a:cs typeface="Consolas"/>
                <a:sym typeface="Consolas"/>
              </a:rPr>
              <a:t>isSmiling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false</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myKarel.stepForward();</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myKarel.stepForward();</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myKarel.stepBackward();</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myKarel.</a:t>
            </a:r>
            <a:r>
              <a:rPr lang="en" sz="1200" b="1">
                <a:solidFill>
                  <a:srgbClr val="660E7A"/>
                </a:solidFill>
                <a:latin typeface="Consolas"/>
                <a:ea typeface="Consolas"/>
                <a:cs typeface="Consolas"/>
                <a:sym typeface="Consolas"/>
              </a:rPr>
              <a:t>isSmiling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true</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"Position is " </a:t>
            </a:r>
            <a:r>
              <a:rPr lang="en" sz="1200">
                <a:latin typeface="Consolas"/>
                <a:ea typeface="Consolas"/>
                <a:cs typeface="Consolas"/>
                <a:sym typeface="Consolas"/>
              </a:rPr>
              <a:t>+ myKarel.getPosition());</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endParaRPr sz="900" b="1">
              <a:solidFill>
                <a:srgbClr val="000080"/>
              </a:solidFill>
              <a:latin typeface="Consolas"/>
              <a:ea typeface="Consolas"/>
              <a:cs typeface="Consolas"/>
              <a:sym typeface="Consolas"/>
            </a:endParaRPr>
          </a:p>
        </p:txBody>
      </p:sp>
      <p:sp>
        <p:nvSpPr>
          <p:cNvPr id="148" name="Google Shape;148;p28"/>
          <p:cNvSpPr txBox="1"/>
          <p:nvPr/>
        </p:nvSpPr>
        <p:spPr>
          <a:xfrm>
            <a:off x="191775" y="1038825"/>
            <a:ext cx="3992700" cy="3843600"/>
          </a:xfrm>
          <a:prstGeom prst="rect">
            <a:avLst/>
          </a:prstGeom>
          <a:solidFill>
            <a:srgbClr val="B7B7B7"/>
          </a:solidFill>
          <a:ln>
            <a:noFill/>
          </a:ln>
        </p:spPr>
        <p:txBody>
          <a:bodyPr spcFirstLastPara="1" wrap="square" lIns="91425" tIns="91425" rIns="91425" bIns="91425" anchor="ctr" anchorCtr="0">
            <a:noAutofit/>
          </a:bodyPr>
          <a:lstStyle/>
          <a:p>
            <a:pPr marL="0" lvl="0" indent="22860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Karel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int </a:t>
            </a:r>
            <a:r>
              <a:rPr lang="en" sz="1200" b="1">
                <a:solidFill>
                  <a:srgbClr val="660E7A"/>
                </a:solidFill>
                <a:latin typeface="Consolas"/>
                <a:ea typeface="Consolas"/>
                <a:cs typeface="Consolas"/>
                <a:sym typeface="Consolas"/>
              </a:rPr>
              <a:t>position</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boolean </a:t>
            </a:r>
            <a:r>
              <a:rPr lang="en" sz="1200" b="1">
                <a:solidFill>
                  <a:srgbClr val="660E7A"/>
                </a:solidFill>
                <a:latin typeface="Consolas"/>
                <a:ea typeface="Consolas"/>
                <a:cs typeface="Consolas"/>
                <a:sym typeface="Consolas"/>
              </a:rPr>
              <a:t>isSmiling</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int </a:t>
            </a:r>
            <a:r>
              <a:rPr lang="en" sz="1200">
                <a:latin typeface="Consolas"/>
                <a:ea typeface="Consolas"/>
                <a:cs typeface="Consolas"/>
                <a:sym typeface="Consolas"/>
              </a:rPr>
              <a:t>getPosition()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position</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Karel(</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position){</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position </a:t>
            </a:r>
            <a:r>
              <a:rPr lang="en" sz="1200">
                <a:latin typeface="Consolas"/>
                <a:ea typeface="Consolas"/>
                <a:cs typeface="Consolas"/>
                <a:sym typeface="Consolas"/>
              </a:rPr>
              <a:t>= position;</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void </a:t>
            </a:r>
            <a:r>
              <a:rPr lang="en" sz="1200">
                <a:latin typeface="Consolas"/>
                <a:ea typeface="Consolas"/>
                <a:cs typeface="Consolas"/>
                <a:sym typeface="Consolas"/>
              </a:rPr>
              <a:t>updatePosition(</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step){</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position </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position </a:t>
            </a:r>
            <a:r>
              <a:rPr lang="en" sz="1200">
                <a:latin typeface="Consolas"/>
                <a:ea typeface="Consolas"/>
                <a:cs typeface="Consolas"/>
                <a:sym typeface="Consolas"/>
              </a:rPr>
              <a:t>+ step;</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stepForward()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updatePosition(</a:t>
            </a:r>
            <a:r>
              <a:rPr lang="en" sz="1200">
                <a:solidFill>
                  <a:srgbClr val="0000FF"/>
                </a:solidFill>
                <a:latin typeface="Consolas"/>
                <a:ea typeface="Consolas"/>
                <a:cs typeface="Consolas"/>
                <a:sym typeface="Consolas"/>
              </a:rPr>
              <a:t>1</a:t>
            </a:r>
            <a:r>
              <a:rPr lang="en" sz="1200">
                <a:latin typeface="Consolas"/>
                <a:ea typeface="Consolas"/>
                <a:cs typeface="Consolas"/>
                <a:sym typeface="Consolas"/>
              </a:rPr>
              <a:t>);</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stepBackward() ...</a:t>
            </a:r>
            <a:endParaRPr sz="1200">
              <a:latin typeface="Consolas"/>
              <a:ea typeface="Consolas"/>
              <a:cs typeface="Consolas"/>
              <a:sym typeface="Consolas"/>
            </a:endParaRPr>
          </a:p>
          <a:p>
            <a:pPr marL="0" lvl="0" indent="22860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149" name="Google Shape;149;p28"/>
          <p:cNvSpPr txBox="1"/>
          <p:nvPr/>
        </p:nvSpPr>
        <p:spPr>
          <a:xfrm>
            <a:off x="300525" y="218550"/>
            <a:ext cx="8249400" cy="7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r>
              <a:rPr lang="en" b="1">
                <a:solidFill>
                  <a:srgbClr val="242729"/>
                </a:solidFill>
                <a:latin typeface="Proxima Nova"/>
                <a:ea typeface="Proxima Nova"/>
                <a:cs typeface="Proxima Nova"/>
                <a:sym typeface="Proxima Nova"/>
              </a:rPr>
              <a:t>Program Karel </a:t>
            </a:r>
            <a:r>
              <a:rPr lang="en">
                <a:solidFill>
                  <a:srgbClr val="242729"/>
                </a:solidFill>
                <a:latin typeface="Proxima Nova"/>
                <a:ea typeface="Proxima Nova"/>
                <a:cs typeface="Proxima Nova"/>
                <a:sym typeface="Proxima Nova"/>
              </a:rPr>
              <a:t>- Karel stojí na nějaké pozici a když chce, tak se usmívá. Dětský programátor může Karla posouvat dopředu, dozadu a řídit jestli se usmívá. Při návrhu nechci, aby programátor mohl přímo nastavovat pozici Karla, ale pomocí jednoduchých programovacích pokynů ho posouval.</a:t>
            </a:r>
            <a:endParaRPr>
              <a:solidFill>
                <a:srgbClr val="242729"/>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Polymorfismus - overriding</a:t>
            </a:r>
            <a:endParaRPr sz="2400"/>
          </a:p>
          <a:p>
            <a:pPr marL="0" lvl="0" indent="0" algn="l" rtl="0">
              <a:spcBef>
                <a:spcPts val="0"/>
              </a:spcBef>
              <a:spcAft>
                <a:spcPts val="0"/>
              </a:spcAft>
              <a:buNone/>
            </a:pPr>
            <a:endParaRPr sz="2400"/>
          </a:p>
        </p:txBody>
      </p:sp>
      <p:pic>
        <p:nvPicPr>
          <p:cNvPr id="561" name="Google Shape;561;p5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62" name="Google Shape;562;p5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63" name="Google Shape;563;p5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64" name="Google Shape;56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565" name="Google Shape;565;p57"/>
          <p:cNvSpPr txBox="1"/>
          <p:nvPr/>
        </p:nvSpPr>
        <p:spPr>
          <a:xfrm>
            <a:off x="452925" y="1028650"/>
            <a:ext cx="4050324" cy="2806832"/>
          </a:xfrm>
          <a:prstGeom prst="rect">
            <a:avLst/>
          </a:prstGeom>
          <a:solidFill>
            <a:srgbClr val="B7B7B7"/>
          </a:solidFill>
          <a:ln>
            <a:noFill/>
          </a:ln>
        </p:spPr>
        <p:txBody>
          <a:bodyPr spcFirstLastPara="1" wrap="square" lIns="91425" tIns="91425" rIns="91425" bIns="91425" anchor="ctr" anchorCtr="0">
            <a:noAutofit/>
          </a:bodyPr>
          <a:lstStyle/>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A</a:t>
            </a:r>
            <a:r>
              <a:rPr lang="cs-CZ" sz="1000">
                <a:latin typeface="Consolas" panose="020B0609020204030204" pitchFamily="49" charset="0"/>
              </a:rPr>
              <a:t>{</a:t>
            </a:r>
          </a:p>
          <a:p>
            <a:r>
              <a:rPr lang="en-US" sz="1000">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a:solidFill>
                  <a:srgbClr val="0000FF"/>
                </a:solidFill>
                <a:latin typeface="Consolas" panose="020B0609020204030204" pitchFamily="49" charset="0"/>
              </a:rPr>
              <a:t>virtual</a:t>
            </a:r>
            <a:r>
              <a:rPr lang="en-US" sz="1000">
                <a:latin typeface="Consolas" panose="020B0609020204030204" pitchFamily="49" charset="0"/>
              </a:rPr>
              <a:t> A Get() { </a:t>
            </a:r>
            <a:r>
              <a:rPr lang="en-US" sz="1000">
                <a:solidFill>
                  <a:srgbClr val="0000FF"/>
                </a:solidFill>
                <a:latin typeface="Consolas" panose="020B0609020204030204" pitchFamily="49" charset="0"/>
              </a:rPr>
              <a:t>return</a:t>
            </a:r>
            <a:r>
              <a:rPr lang="en-US" sz="1000">
                <a:latin typeface="Consolas" panose="020B0609020204030204" pitchFamily="49" charset="0"/>
              </a:rPr>
              <a:t> </a:t>
            </a:r>
            <a:r>
              <a:rPr lang="en-US" sz="1000">
                <a:solidFill>
                  <a:srgbClr val="0000FF"/>
                </a:solidFill>
                <a:latin typeface="Consolas" panose="020B0609020204030204" pitchFamily="49" charset="0"/>
              </a:rPr>
              <a:t>this</a:t>
            </a:r>
            <a:r>
              <a:rPr lang="en-US" sz="1000">
                <a:latin typeface="Consolas" panose="020B0609020204030204" pitchFamily="49" charset="0"/>
              </a:rPr>
              <a:t>; }</a:t>
            </a:r>
          </a:p>
          <a:p>
            <a:r>
              <a:rPr lang="cs-CZ" sz="1000">
                <a:latin typeface="Consolas" panose="020B0609020204030204" pitchFamily="49" charset="0"/>
              </a:rPr>
              <a:t>}</a:t>
            </a:r>
          </a:p>
          <a:p>
            <a:endParaRPr lang="cs-CZ" sz="1000">
              <a:latin typeface="Consolas" panose="020B0609020204030204" pitchFamily="49" charset="0"/>
            </a:endParaRPr>
          </a:p>
          <a:p>
            <a:r>
              <a:rPr lang="cs-CZ" sz="1000" err="1">
                <a:solidFill>
                  <a:srgbClr val="0000FF"/>
                </a:solidFill>
                <a:latin typeface="Consolas" panose="020B0609020204030204" pitchFamily="49" charset="0"/>
              </a:rPr>
              <a:t>class</a:t>
            </a:r>
            <a:r>
              <a:rPr lang="cs-CZ" sz="1000">
                <a:latin typeface="Consolas" panose="020B0609020204030204" pitchFamily="49" charset="0"/>
              </a:rPr>
              <a:t> </a:t>
            </a:r>
            <a:r>
              <a:rPr lang="cs-CZ" sz="1000">
                <a:solidFill>
                  <a:srgbClr val="2B91AF"/>
                </a:solidFill>
                <a:latin typeface="Consolas" panose="020B0609020204030204" pitchFamily="49" charset="0"/>
              </a:rPr>
              <a:t>B</a:t>
            </a:r>
            <a:r>
              <a:rPr lang="cs-CZ" sz="1000">
                <a:latin typeface="Consolas" panose="020B0609020204030204" pitchFamily="49" charset="0"/>
              </a:rPr>
              <a:t> : A{</a:t>
            </a:r>
          </a:p>
          <a:p>
            <a:r>
              <a:rPr lang="en-US" sz="1000">
                <a:latin typeface="Consolas" panose="020B0609020204030204" pitchFamily="49" charset="0"/>
              </a:rPr>
              <a:t>    </a:t>
            </a:r>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a:solidFill>
                  <a:srgbClr val="0000FF"/>
                </a:solidFill>
                <a:latin typeface="Consolas" panose="020B0609020204030204" pitchFamily="49" charset="0"/>
              </a:rPr>
              <a:t>override</a:t>
            </a:r>
            <a:r>
              <a:rPr lang="en-US" sz="1000">
                <a:latin typeface="Consolas" panose="020B0609020204030204" pitchFamily="49" charset="0"/>
              </a:rPr>
              <a:t> A Get() { </a:t>
            </a:r>
            <a:r>
              <a:rPr lang="en-US" sz="1000">
                <a:solidFill>
                  <a:srgbClr val="0000FF"/>
                </a:solidFill>
                <a:latin typeface="Consolas" panose="020B0609020204030204" pitchFamily="49" charset="0"/>
              </a:rPr>
              <a:t>return</a:t>
            </a:r>
            <a:r>
              <a:rPr lang="en-US" sz="1000">
                <a:latin typeface="Consolas" panose="020B0609020204030204" pitchFamily="49" charset="0"/>
              </a:rPr>
              <a:t> </a:t>
            </a:r>
            <a:r>
              <a:rPr lang="en-US" sz="1000">
                <a:solidFill>
                  <a:srgbClr val="0000FF"/>
                </a:solidFill>
                <a:latin typeface="Consolas" panose="020B0609020204030204" pitchFamily="49" charset="0"/>
              </a:rPr>
              <a:t>this</a:t>
            </a:r>
            <a:r>
              <a:rPr lang="en-US" sz="1000">
                <a:latin typeface="Consolas" panose="020B0609020204030204" pitchFamily="49" charset="0"/>
              </a:rPr>
              <a:t>; }</a:t>
            </a:r>
          </a:p>
          <a:p>
            <a:r>
              <a:rPr lang="cs-CZ" sz="1000">
                <a:latin typeface="Consolas" panose="020B0609020204030204" pitchFamily="49" charset="0"/>
              </a:rPr>
              <a:t>    </a:t>
            </a:r>
            <a:r>
              <a:rPr lang="cs-CZ" sz="1000">
                <a:solidFill>
                  <a:srgbClr val="0000FF"/>
                </a:solidFill>
                <a:latin typeface="Consolas" panose="020B0609020204030204" pitchFamily="49" charset="0"/>
              </a:rPr>
              <a:t>public</a:t>
            </a:r>
            <a:r>
              <a:rPr lang="cs-CZ" sz="1000">
                <a:latin typeface="Consolas" panose="020B0609020204030204" pitchFamily="49" charset="0"/>
              </a:rPr>
              <a:t> </a:t>
            </a:r>
            <a:r>
              <a:rPr lang="cs-CZ" sz="1000" err="1">
                <a:solidFill>
                  <a:srgbClr val="0000FF"/>
                </a:solidFill>
                <a:latin typeface="Consolas" panose="020B0609020204030204" pitchFamily="49" charset="0"/>
              </a:rPr>
              <a:t>void</a:t>
            </a:r>
            <a:r>
              <a:rPr lang="cs-CZ" sz="1000">
                <a:latin typeface="Consolas" panose="020B0609020204030204" pitchFamily="49" charset="0"/>
              </a:rPr>
              <a:t> </a:t>
            </a:r>
            <a:r>
              <a:rPr lang="cs-CZ" sz="1000" err="1">
                <a:latin typeface="Consolas" panose="020B0609020204030204" pitchFamily="49" charset="0"/>
              </a:rPr>
              <a:t>Message</a:t>
            </a:r>
            <a:r>
              <a:rPr lang="cs-CZ" sz="1000">
                <a:latin typeface="Consolas" panose="020B0609020204030204" pitchFamily="49" charset="0"/>
              </a:rPr>
              <a:t>()</a:t>
            </a:r>
          </a:p>
          <a:p>
            <a:r>
              <a:rPr lang="cs-CZ" sz="1000">
                <a:latin typeface="Consolas" panose="020B0609020204030204" pitchFamily="49" charset="0"/>
              </a:rPr>
              <a:t>    {</a:t>
            </a:r>
          </a:p>
          <a:p>
            <a:r>
              <a:rPr lang="en-US" sz="1000">
                <a:latin typeface="Consolas" panose="020B0609020204030204" pitchFamily="49" charset="0"/>
              </a:rPr>
              <a:t>        </a:t>
            </a:r>
            <a:r>
              <a:rPr lang="en-US" sz="1000" err="1">
                <a:latin typeface="Consolas" panose="020B0609020204030204" pitchFamily="49" charset="0"/>
              </a:rPr>
              <a:t>Console.WriteLine</a:t>
            </a:r>
            <a:r>
              <a:rPr lang="en-US" sz="1000">
                <a:latin typeface="Consolas" panose="020B0609020204030204" pitchFamily="49" charset="0"/>
              </a:rPr>
              <a:t>(</a:t>
            </a:r>
            <a:r>
              <a:rPr lang="en-US" sz="1000">
                <a:solidFill>
                  <a:srgbClr val="A31515"/>
                </a:solidFill>
                <a:latin typeface="Consolas" panose="020B0609020204030204" pitchFamily="49" charset="0"/>
              </a:rPr>
              <a:t>"Covariant return type"</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a:t>
            </a:r>
          </a:p>
          <a:p>
            <a:endParaRPr lang="cs-CZ" sz="1000">
              <a:latin typeface="Consolas" panose="020B0609020204030204" pitchFamily="49" charset="0"/>
            </a:endParaRPr>
          </a:p>
          <a:p>
            <a:endParaRPr lang="cs-CZ" sz="1000">
              <a:latin typeface="Consolas" panose="020B0609020204030204" pitchFamily="49" charset="0"/>
            </a:endParaRPr>
          </a:p>
          <a:p>
            <a:r>
              <a:rPr lang="cs-CZ" sz="1000">
                <a:solidFill>
                  <a:srgbClr val="0000FF"/>
                </a:solidFill>
                <a:latin typeface="Consolas" panose="020B0609020204030204" pitchFamily="49" charset="0"/>
              </a:rPr>
              <a:t>s</a:t>
            </a:r>
            <a:r>
              <a:rPr lang="en-US" sz="1000" err="1">
                <a:solidFill>
                  <a:srgbClr val="0000FF"/>
                </a:solidFill>
                <a:latin typeface="Consolas" panose="020B0609020204030204" pitchFamily="49" charset="0"/>
              </a:rPr>
              <a:t>tatic</a:t>
            </a:r>
            <a:r>
              <a:rPr lang="en-US" sz="1000">
                <a:latin typeface="Consolas" panose="020B0609020204030204" pitchFamily="49" charset="0"/>
              </a:rPr>
              <a:t> </a:t>
            </a:r>
            <a:r>
              <a:rPr lang="en-US" sz="1000">
                <a:solidFill>
                  <a:srgbClr val="0000FF"/>
                </a:solidFill>
                <a:latin typeface="Consolas" panose="020B0609020204030204" pitchFamily="49" charset="0"/>
              </a:rPr>
              <a:t>void</a:t>
            </a:r>
            <a:r>
              <a:rPr lang="en-US" sz="1000">
                <a:latin typeface="Consolas" panose="020B0609020204030204" pitchFamily="49" charset="0"/>
              </a:rPr>
              <a:t> Main(</a:t>
            </a:r>
            <a:r>
              <a:rPr lang="en-US" sz="1000">
                <a:solidFill>
                  <a:srgbClr val="0000FF"/>
                </a:solidFill>
                <a:latin typeface="Consolas" panose="020B0609020204030204" pitchFamily="49" charset="0"/>
              </a:rPr>
              <a:t>string</a:t>
            </a:r>
            <a:r>
              <a:rPr lang="en-US" sz="1000">
                <a:latin typeface="Consolas" panose="020B0609020204030204" pitchFamily="49" charset="0"/>
              </a:rPr>
              <a:t>[] </a:t>
            </a:r>
            <a:r>
              <a:rPr lang="en-US" sz="1000" err="1">
                <a:latin typeface="Consolas" panose="020B0609020204030204" pitchFamily="49" charset="0"/>
              </a:rPr>
              <a:t>args</a:t>
            </a:r>
            <a:r>
              <a:rPr lang="en-US" sz="1000">
                <a:latin typeface="Consolas" panose="020B0609020204030204" pitchFamily="49" charset="0"/>
              </a:rPr>
              <a:t>)</a:t>
            </a:r>
          </a:p>
          <a:p>
            <a:r>
              <a:rPr lang="cs-CZ" sz="1000">
                <a:latin typeface="Consolas" panose="020B0609020204030204" pitchFamily="49" charset="0"/>
              </a:rPr>
              <a:t>{    </a:t>
            </a:r>
          </a:p>
          <a:p>
            <a:r>
              <a:rPr lang="cs-CZ" sz="1000">
                <a:latin typeface="Consolas" panose="020B0609020204030204" pitchFamily="49" charset="0"/>
              </a:rPr>
              <a:t>    A b1 = </a:t>
            </a:r>
            <a:r>
              <a:rPr lang="cs-CZ" sz="1000" err="1">
                <a:solidFill>
                  <a:srgbClr val="0000FF"/>
                </a:solidFill>
                <a:latin typeface="Consolas" panose="020B0609020204030204" pitchFamily="49" charset="0"/>
              </a:rPr>
              <a:t>new</a:t>
            </a:r>
            <a:r>
              <a:rPr lang="cs-CZ" sz="1000">
                <a:latin typeface="Consolas" panose="020B0609020204030204" pitchFamily="49" charset="0"/>
              </a:rPr>
              <a:t> B();</a:t>
            </a:r>
          </a:p>
          <a:p>
            <a:r>
              <a:rPr lang="cs-CZ" sz="1000">
                <a:latin typeface="Consolas" panose="020B0609020204030204" pitchFamily="49" charset="0"/>
              </a:rPr>
              <a:t>    ((B) b1.Get()).</a:t>
            </a:r>
            <a:r>
              <a:rPr lang="cs-CZ" sz="1000" err="1">
                <a:latin typeface="Consolas" panose="020B0609020204030204" pitchFamily="49" charset="0"/>
              </a:rPr>
              <a:t>Message</a:t>
            </a:r>
            <a:r>
              <a:rPr lang="cs-CZ" sz="1000">
                <a:latin typeface="Consolas" panose="020B0609020204030204" pitchFamily="49" charset="0"/>
              </a:rPr>
              <a:t>();</a:t>
            </a:r>
          </a:p>
          <a:p>
            <a:r>
              <a:rPr lang="cs-CZ" sz="1000">
                <a:latin typeface="Consolas" panose="020B0609020204030204" pitchFamily="49" charset="0"/>
              </a:rPr>
              <a:t>}</a:t>
            </a:r>
            <a:endParaRPr sz="1000">
              <a:solidFill>
                <a:srgbClr val="000080"/>
              </a:solidFill>
              <a:latin typeface="Consolas"/>
              <a:ea typeface="Consolas"/>
              <a:cs typeface="Consolas"/>
              <a:sym typeface="Consolas"/>
            </a:endParaRPr>
          </a:p>
        </p:txBody>
      </p:sp>
      <p:sp>
        <p:nvSpPr>
          <p:cNvPr id="566" name="Google Shape;566;p57"/>
          <p:cNvSpPr txBox="1"/>
          <p:nvPr/>
        </p:nvSpPr>
        <p:spPr>
          <a:xfrm>
            <a:off x="371825" y="496625"/>
            <a:ext cx="7247400" cy="68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1100"/>
              </a:spcAft>
              <a:buNone/>
            </a:pPr>
            <a:r>
              <a:rPr lang="cs-CZ" sz="1200">
                <a:solidFill>
                  <a:srgbClr val="262626"/>
                </a:solidFill>
                <a:highlight>
                  <a:schemeClr val="lt1"/>
                </a:highlight>
                <a:latin typeface="Proxima Nova"/>
                <a:ea typeface="Proxima Nova"/>
                <a:cs typeface="Proxima Nova"/>
                <a:sym typeface="Proxima Nova"/>
              </a:rPr>
              <a:t>V</a:t>
            </a:r>
            <a:r>
              <a:rPr lang="en-US" sz="1200">
                <a:solidFill>
                  <a:srgbClr val="262626"/>
                </a:solidFill>
                <a:highlight>
                  <a:schemeClr val="lt1"/>
                </a:highlight>
                <a:latin typeface="Proxima Nova"/>
                <a:ea typeface="Proxima Nova"/>
                <a:cs typeface="Proxima Nova"/>
                <a:sym typeface="Proxima Nova"/>
              </a:rPr>
              <a:t> C# </a:t>
            </a:r>
            <a:r>
              <a:rPr lang="en-US" sz="1200" err="1">
                <a:solidFill>
                  <a:srgbClr val="262626"/>
                </a:solidFill>
                <a:highlight>
                  <a:schemeClr val="lt1"/>
                </a:highlight>
                <a:latin typeface="Proxima Nova"/>
                <a:ea typeface="Proxima Nova"/>
                <a:cs typeface="Proxima Nova"/>
                <a:sym typeface="Proxima Nova"/>
              </a:rPr>
              <a:t>nelze</a:t>
            </a:r>
            <a:r>
              <a:rPr lang="en-US" sz="1200">
                <a:solidFill>
                  <a:srgbClr val="262626"/>
                </a:solidFill>
                <a:highlight>
                  <a:schemeClr val="lt1"/>
                </a:highlight>
                <a:latin typeface="Proxima Nova"/>
                <a:ea typeface="Proxima Nova"/>
                <a:cs typeface="Proxima Nova"/>
                <a:sym typeface="Proxima Nova"/>
              </a:rPr>
              <a:t> </a:t>
            </a:r>
            <a:r>
              <a:rPr lang="cs-CZ" sz="1200">
                <a:solidFill>
                  <a:srgbClr val="262626"/>
                </a:solidFill>
                <a:highlight>
                  <a:schemeClr val="lt1"/>
                </a:highlight>
                <a:latin typeface="Proxima Nova"/>
                <a:ea typeface="Proxima Nova"/>
                <a:cs typeface="Proxima Nova"/>
                <a:sym typeface="Proxima Nova"/>
              </a:rPr>
              <a:t>l</a:t>
            </a:r>
            <a:r>
              <a:rPr lang="en-US" sz="1200" err="1">
                <a:solidFill>
                  <a:srgbClr val="262626"/>
                </a:solidFill>
                <a:highlight>
                  <a:schemeClr val="lt1"/>
                </a:highlight>
                <a:latin typeface="Proxima Nova"/>
                <a:ea typeface="Proxima Nova"/>
                <a:cs typeface="Proxima Nova"/>
                <a:sym typeface="Proxima Nova"/>
              </a:rPr>
              <a:t>eda</a:t>
            </a:r>
            <a:r>
              <a:rPr lang="en-US" sz="1200">
                <a:solidFill>
                  <a:srgbClr val="262626"/>
                </a:solidFill>
                <a:highlight>
                  <a:schemeClr val="lt1"/>
                </a:highlight>
                <a:latin typeface="Proxima Nova"/>
                <a:ea typeface="Proxima Nova"/>
                <a:cs typeface="Proxima Nova"/>
                <a:sym typeface="Proxima Nova"/>
              </a:rPr>
              <a:t> </a:t>
            </a:r>
            <a:r>
              <a:rPr lang="cs-CZ" sz="1200">
                <a:solidFill>
                  <a:srgbClr val="262626"/>
                </a:solidFill>
                <a:highlight>
                  <a:schemeClr val="lt1"/>
                </a:highlight>
                <a:latin typeface="Proxima Nova"/>
                <a:ea typeface="Proxima Nova"/>
                <a:cs typeface="Proxima Nova"/>
                <a:sym typeface="Proxima Nova"/>
              </a:rPr>
              <a:t>je nutné přetypovat:</a:t>
            </a:r>
            <a:endParaRPr sz="1200" i="1">
              <a:solidFill>
                <a:srgbClr val="262626"/>
              </a:solidFill>
              <a:highlight>
                <a:schemeClr val="lt1"/>
              </a:highlight>
              <a:latin typeface="Proxima Nova"/>
              <a:ea typeface="Proxima Nova"/>
              <a:cs typeface="Proxima Nova"/>
              <a:sym typeface="Proxima Nova"/>
            </a:endParaRPr>
          </a:p>
        </p:txBody>
      </p:sp>
    </p:spTree>
    <p:extLst>
      <p:ext uri="{BB962C8B-B14F-4D97-AF65-F5344CB8AC3E}">
        <p14:creationId xmlns:p14="http://schemas.microsoft.com/office/powerpoint/2010/main" val="101066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Správná reprezentace</a:t>
            </a:r>
            <a:endParaRPr sz="2400"/>
          </a:p>
        </p:txBody>
      </p:sp>
      <p:sp>
        <p:nvSpPr>
          <p:cNvPr id="572" name="Google Shape;572;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573" name="Google Shape;573;p58"/>
          <p:cNvSpPr txBox="1"/>
          <p:nvPr/>
        </p:nvSpPr>
        <p:spPr>
          <a:xfrm>
            <a:off x="394200" y="624475"/>
            <a:ext cx="8749800" cy="8754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Absence struktury (zde objektové reprezentace) je menší zlo než špatná struktura</a:t>
            </a:r>
            <a:endParaRPr sz="1200">
              <a:solidFill>
                <a:schemeClr val="dk1"/>
              </a:solidFill>
              <a:latin typeface="Proxima Nova"/>
              <a:ea typeface="Proxima Nova"/>
              <a:cs typeface="Proxima Nova"/>
              <a:sym typeface="Proxima Nova"/>
            </a:endParaRPr>
          </a:p>
          <a:p>
            <a:pPr marL="914400" lvl="1"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rgbClr val="FFFFFF"/>
                </a:highlight>
                <a:latin typeface="Proxima Nova"/>
                <a:ea typeface="Proxima Nova"/>
                <a:cs typeface="Proxima Nova"/>
                <a:sym typeface="Proxima Nova"/>
              </a:rPr>
              <a:t>Pozor zejména na nesprávné relace, jejich směr a multiplicitu</a:t>
            </a:r>
            <a:endParaRPr sz="1200">
              <a:solidFill>
                <a:srgbClr val="262626"/>
              </a:solidFill>
              <a:highlight>
                <a:srgbClr val="FFFFFF"/>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rgbClr val="FFFFFF"/>
                </a:highlight>
                <a:latin typeface="Proxima Nova"/>
                <a:ea typeface="Proxima Nova"/>
                <a:cs typeface="Proxima Nova"/>
                <a:sym typeface="Proxima Nova"/>
              </a:rPr>
              <a:t>Správná objektová reprezentace je co nejbližší reálnému světu ve kterém žijeme</a:t>
            </a:r>
            <a:endParaRPr sz="1200">
              <a:solidFill>
                <a:srgbClr val="262626"/>
              </a:solidFill>
              <a:highlight>
                <a:srgbClr val="FFFFFF"/>
              </a:highlight>
              <a:latin typeface="Proxima Nova"/>
              <a:ea typeface="Proxima Nova"/>
              <a:cs typeface="Proxima Nova"/>
              <a:sym typeface="Proxima Nova"/>
            </a:endParaRPr>
          </a:p>
          <a:p>
            <a:pPr marL="457200" lvl="0" indent="-304800" algn="l" rtl="0">
              <a:lnSpc>
                <a:spcPct val="115000"/>
              </a:lnSpc>
              <a:spcBef>
                <a:spcPts val="0"/>
              </a:spcBef>
              <a:spcAft>
                <a:spcPts val="0"/>
              </a:spcAft>
              <a:buClr>
                <a:srgbClr val="262626"/>
              </a:buClr>
              <a:buSzPts val="1200"/>
              <a:buFont typeface="Proxima Nova"/>
              <a:buChar char="●"/>
            </a:pPr>
            <a:r>
              <a:rPr lang="en" sz="1200">
                <a:solidFill>
                  <a:srgbClr val="262626"/>
                </a:solidFill>
                <a:highlight>
                  <a:srgbClr val="FFFFFF"/>
                </a:highlight>
                <a:latin typeface="Proxima Nova"/>
                <a:ea typeface="Proxima Nova"/>
                <a:cs typeface="Proxima Nova"/>
                <a:sym typeface="Proxima Nova"/>
              </a:rPr>
              <a:t>Pokud neimplementujeme reálný systém, tak by reprezentace měla být co nejbližší systému, který realizujeme. </a:t>
            </a:r>
            <a:endParaRPr sz="1200">
              <a:solidFill>
                <a:srgbClr val="262626"/>
              </a:solidFill>
              <a:highlight>
                <a:srgbClr val="FFFFFF"/>
              </a:highlight>
              <a:latin typeface="Proxima Nova"/>
              <a:ea typeface="Proxima Nova"/>
              <a:cs typeface="Proxima Nova"/>
              <a:sym typeface="Proxima Nova"/>
            </a:endParaRPr>
          </a:p>
        </p:txBody>
      </p:sp>
      <p:pic>
        <p:nvPicPr>
          <p:cNvPr id="574" name="Google Shape;574;p58"/>
          <p:cNvPicPr preferRelativeResize="0"/>
          <p:nvPr/>
        </p:nvPicPr>
        <p:blipFill>
          <a:blip r:embed="rId3">
            <a:alphaModFix/>
          </a:blip>
          <a:stretch>
            <a:fillRect/>
          </a:stretch>
        </p:blipFill>
        <p:spPr>
          <a:xfrm>
            <a:off x="0" y="1499875"/>
            <a:ext cx="6106364" cy="3400475"/>
          </a:xfrm>
          <a:prstGeom prst="rect">
            <a:avLst/>
          </a:prstGeom>
          <a:noFill/>
          <a:ln>
            <a:noFill/>
          </a:ln>
        </p:spPr>
      </p:pic>
      <p:sp>
        <p:nvSpPr>
          <p:cNvPr id="575" name="Google Shape;575;p58"/>
          <p:cNvSpPr txBox="1"/>
          <p:nvPr/>
        </p:nvSpPr>
        <p:spPr>
          <a:xfrm>
            <a:off x="6260775" y="1531225"/>
            <a:ext cx="2883300" cy="340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1100"/>
              </a:spcAft>
              <a:buNone/>
            </a:pPr>
            <a:r>
              <a:rPr lang="en" sz="1100" i="1">
                <a:solidFill>
                  <a:srgbClr val="262626"/>
                </a:solidFill>
                <a:highlight>
                  <a:schemeClr val="lt1"/>
                </a:highlight>
                <a:latin typeface="Proxima Nova"/>
                <a:ea typeface="Proxima Nova"/>
                <a:cs typeface="Proxima Nova"/>
                <a:sym typeface="Proxima Nova"/>
              </a:rPr>
              <a:t>Když programujete tuto počítačovou hru, tak po přečtení knihy na OPP budete intuitivně vytvářet složitou class hierarchii, která reprezentuje typologii “potvor” a typologii překážek. Pak začnete vyhodnocovat pozici SuperMaria podle absolutní pixel pozice přečtené z obrazovky. Obojí je špatně. Místo složité typologie vám stačí obálka (šířka a výška) předmětu, id ikony/textury pro zobrazení a flagy definující chování. Místo odečítání pozice z pixelů na obrazovce realizujete uvnitř programu fyzikální model, který počítá aktuální pozice a kolize s předměty; a zobrazení je jen projekce do aktuálního zobrazovacího zařízení v aktuálním rozlišení.</a:t>
            </a:r>
            <a:endParaRPr sz="11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44" name="Google Shape;144;p2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45" name="Google Shape;145;p2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46" name="Google Shape;14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47" name="Google Shape;147;p28"/>
          <p:cNvSpPr txBox="1"/>
          <p:nvPr/>
        </p:nvSpPr>
        <p:spPr>
          <a:xfrm>
            <a:off x="4395150" y="1038825"/>
            <a:ext cx="4626000" cy="3291900"/>
          </a:xfrm>
          <a:prstGeom prst="rect">
            <a:avLst/>
          </a:prstGeom>
          <a:solidFill>
            <a:srgbClr val="B7B7B7"/>
          </a:solidFill>
          <a:ln>
            <a:noFill/>
          </a:ln>
        </p:spPr>
        <p:txBody>
          <a:bodyPr spcFirstLastPara="1" wrap="square" lIns="91425" tIns="91425" rIns="91425" bIns="91425" anchor="t" anchorCtr="0">
            <a:noAutofit/>
          </a:bodyPr>
          <a:lstStyle/>
          <a:p>
            <a:r>
              <a:rPr lang="cs-CZ" sz="1200">
                <a:solidFill>
                  <a:srgbClr val="0000FF"/>
                </a:solidFill>
                <a:latin typeface="Consolas" panose="020B0609020204030204" pitchFamily="49" charset="0"/>
              </a:rPr>
              <a:t>public</a:t>
            </a:r>
            <a:r>
              <a:rPr lang="cs-CZ" sz="1200">
                <a:latin typeface="Consolas" panose="020B0609020204030204" pitchFamily="49" charset="0"/>
              </a:rPr>
              <a:t> </a:t>
            </a:r>
            <a:r>
              <a:rPr lang="cs-CZ" sz="1200" err="1">
                <a:solidFill>
                  <a:srgbClr val="0000FF"/>
                </a:solidFill>
                <a:latin typeface="Consolas" panose="020B0609020204030204" pitchFamily="49" charset="0"/>
              </a:rPr>
              <a:t>class</a:t>
            </a:r>
            <a:r>
              <a:rPr lang="cs-CZ" sz="1200">
                <a:latin typeface="Consolas" panose="020B0609020204030204" pitchFamily="49" charset="0"/>
              </a:rPr>
              <a:t> </a:t>
            </a:r>
            <a:r>
              <a:rPr lang="cs-CZ" sz="1200" err="1">
                <a:solidFill>
                  <a:srgbClr val="2B91AF"/>
                </a:solidFill>
                <a:latin typeface="Consolas" panose="020B0609020204030204" pitchFamily="49" charset="0"/>
              </a:rPr>
              <a:t>BabyProgrammer</a:t>
            </a:r>
            <a:endParaRPr lang="cs-CZ" sz="1200">
              <a:latin typeface="Consolas" panose="020B0609020204030204" pitchFamily="49" charset="0"/>
            </a:endParaRPr>
          </a:p>
          <a:p>
            <a:r>
              <a:rPr lang="cs-CZ" sz="1200">
                <a:latin typeface="Consolas" panose="020B0609020204030204" pitchFamily="49" charset="0"/>
              </a:rPr>
              <a:t>    {</a:t>
            </a:r>
          </a:p>
          <a:p>
            <a:r>
              <a:rPr lang="en-US" sz="1200">
                <a:latin typeface="Consolas" panose="020B0609020204030204" pitchFamily="49" charset="0"/>
              </a:rPr>
              <a:t>        </a:t>
            </a:r>
            <a:r>
              <a:rPr lang="en-US" sz="1200">
                <a:solidFill>
                  <a:srgbClr val="0000FF"/>
                </a:solidFill>
                <a:latin typeface="Consolas" panose="020B0609020204030204" pitchFamily="49" charset="0"/>
              </a:rPr>
              <a:t>public</a:t>
            </a:r>
            <a:r>
              <a:rPr lang="en-US" sz="1200">
                <a:latin typeface="Consolas" panose="020B0609020204030204" pitchFamily="49" charset="0"/>
              </a:rPr>
              <a:t> </a:t>
            </a:r>
            <a:r>
              <a:rPr lang="en-US" sz="1200">
                <a:solidFill>
                  <a:srgbClr val="0000FF"/>
                </a:solidFill>
                <a:latin typeface="Consolas" panose="020B0609020204030204" pitchFamily="49" charset="0"/>
              </a:rPr>
              <a:t>static</a:t>
            </a:r>
            <a:r>
              <a:rPr lang="en-US" sz="1200">
                <a:latin typeface="Consolas" panose="020B0609020204030204" pitchFamily="49" charset="0"/>
              </a:rPr>
              <a:t> </a:t>
            </a:r>
            <a:r>
              <a:rPr lang="en-US" sz="1200">
                <a:solidFill>
                  <a:srgbClr val="0000FF"/>
                </a:solidFill>
                <a:latin typeface="Consolas" panose="020B0609020204030204" pitchFamily="49" charset="0"/>
              </a:rPr>
              <a:t>void</a:t>
            </a:r>
            <a:r>
              <a:rPr lang="en-US" sz="1200">
                <a:latin typeface="Consolas" panose="020B0609020204030204" pitchFamily="49" charset="0"/>
              </a:rPr>
              <a:t> main(</a:t>
            </a:r>
            <a:r>
              <a:rPr lang="en-US" sz="1200">
                <a:solidFill>
                  <a:srgbClr val="2B91A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args</a:t>
            </a:r>
            <a:r>
              <a:rPr lang="en-US" sz="1200">
                <a:latin typeface="Consolas" panose="020B0609020204030204" pitchFamily="49" charset="0"/>
              </a:rPr>
              <a:t>)</a:t>
            </a:r>
          </a:p>
          <a:p>
            <a:r>
              <a:rPr lang="cs-CZ" sz="1200">
                <a:latin typeface="Consolas" panose="020B0609020204030204" pitchFamily="49" charset="0"/>
              </a:rPr>
              <a:t>        {</a:t>
            </a:r>
          </a:p>
          <a:p>
            <a:r>
              <a:rPr lang="cs-CZ" sz="1200">
                <a:latin typeface="Consolas" panose="020B0609020204030204" pitchFamily="49" charset="0"/>
              </a:rPr>
              <a:t>            </a:t>
            </a:r>
            <a:r>
              <a:rPr lang="cs-CZ" sz="1200">
                <a:solidFill>
                  <a:srgbClr val="2B91AF"/>
                </a:solidFill>
                <a:latin typeface="Consolas" panose="020B0609020204030204" pitchFamily="49" charset="0"/>
              </a:rPr>
              <a:t>Karel</a:t>
            </a:r>
            <a:r>
              <a:rPr lang="cs-CZ" sz="1200">
                <a:latin typeface="Consolas" panose="020B0609020204030204" pitchFamily="49" charset="0"/>
              </a:rPr>
              <a:t> </a:t>
            </a:r>
            <a:r>
              <a:rPr lang="cs-CZ" sz="1200" err="1">
                <a:latin typeface="Consolas" panose="020B0609020204030204" pitchFamily="49" charset="0"/>
              </a:rPr>
              <a:t>myKarel</a:t>
            </a:r>
            <a:r>
              <a:rPr lang="cs-CZ" sz="1200">
                <a:latin typeface="Consolas" panose="020B0609020204030204" pitchFamily="49" charset="0"/>
              </a:rPr>
              <a:t> = </a:t>
            </a:r>
            <a:r>
              <a:rPr lang="cs-CZ" sz="1200" err="1">
                <a:solidFill>
                  <a:srgbClr val="0000FF"/>
                </a:solidFill>
                <a:latin typeface="Consolas" panose="020B0609020204030204" pitchFamily="49" charset="0"/>
              </a:rPr>
              <a:t>new</a:t>
            </a:r>
            <a:r>
              <a:rPr lang="cs-CZ" sz="1200">
                <a:latin typeface="Consolas" panose="020B0609020204030204" pitchFamily="49" charset="0"/>
              </a:rPr>
              <a:t> </a:t>
            </a:r>
            <a:r>
              <a:rPr lang="cs-CZ" sz="1200">
                <a:solidFill>
                  <a:srgbClr val="2B91AF"/>
                </a:solidFill>
                <a:latin typeface="Consolas" panose="020B0609020204030204" pitchFamily="49" charset="0"/>
              </a:rPr>
              <a:t>Karel</a:t>
            </a:r>
            <a:r>
              <a:rPr lang="cs-CZ" sz="1200">
                <a:latin typeface="Consolas" panose="020B0609020204030204" pitchFamily="49" charset="0"/>
              </a:rPr>
              <a:t>(10);</a:t>
            </a:r>
          </a:p>
          <a:p>
            <a:r>
              <a:rPr lang="cs-CZ" sz="1200">
                <a:latin typeface="Consolas" panose="020B0609020204030204" pitchFamily="49" charset="0"/>
              </a:rPr>
              <a:t>            </a:t>
            </a:r>
            <a:r>
              <a:rPr lang="cs-CZ" sz="1200" err="1">
                <a:latin typeface="Consolas" panose="020B0609020204030204" pitchFamily="49" charset="0"/>
              </a:rPr>
              <a:t>myKarel.IsSmiling</a:t>
            </a:r>
            <a:r>
              <a:rPr lang="cs-CZ" sz="1200">
                <a:latin typeface="Consolas" panose="020B0609020204030204" pitchFamily="49" charset="0"/>
              </a:rPr>
              <a:t> = </a:t>
            </a:r>
            <a:r>
              <a:rPr lang="cs-CZ" sz="1200" err="1">
                <a:solidFill>
                  <a:srgbClr val="0000FF"/>
                </a:solidFill>
                <a:latin typeface="Consolas" panose="020B0609020204030204" pitchFamily="49" charset="0"/>
              </a:rPr>
              <a:t>false</a:t>
            </a:r>
            <a:r>
              <a:rPr lang="cs-CZ" sz="1200">
                <a:latin typeface="Consolas" panose="020B0609020204030204" pitchFamily="49" charset="0"/>
              </a:rPr>
              <a:t>;</a:t>
            </a:r>
          </a:p>
          <a:p>
            <a:r>
              <a:rPr lang="cs-CZ" sz="1200">
                <a:latin typeface="Consolas" panose="020B0609020204030204" pitchFamily="49" charset="0"/>
              </a:rPr>
              <a:t>            </a:t>
            </a:r>
            <a:r>
              <a:rPr lang="cs-CZ" sz="1200" err="1">
                <a:latin typeface="Consolas" panose="020B0609020204030204" pitchFamily="49" charset="0"/>
              </a:rPr>
              <a:t>myKarel.StepForward</a:t>
            </a:r>
            <a:r>
              <a:rPr lang="cs-CZ" sz="1200">
                <a:latin typeface="Consolas" panose="020B0609020204030204" pitchFamily="49" charset="0"/>
              </a:rPr>
              <a:t>();</a:t>
            </a:r>
          </a:p>
          <a:p>
            <a:r>
              <a:rPr lang="cs-CZ" sz="1200">
                <a:latin typeface="Consolas" panose="020B0609020204030204" pitchFamily="49" charset="0"/>
              </a:rPr>
              <a:t>            </a:t>
            </a:r>
            <a:r>
              <a:rPr lang="cs-CZ" sz="1200" err="1">
                <a:latin typeface="Consolas" panose="020B0609020204030204" pitchFamily="49" charset="0"/>
              </a:rPr>
              <a:t>myKarel.StepForward</a:t>
            </a:r>
            <a:r>
              <a:rPr lang="cs-CZ" sz="1200">
                <a:latin typeface="Consolas" panose="020B0609020204030204" pitchFamily="49" charset="0"/>
              </a:rPr>
              <a:t>();</a:t>
            </a:r>
          </a:p>
          <a:p>
            <a:r>
              <a:rPr lang="cs-CZ" sz="1200">
                <a:latin typeface="Consolas" panose="020B0609020204030204" pitchFamily="49" charset="0"/>
              </a:rPr>
              <a:t>            </a:t>
            </a:r>
            <a:r>
              <a:rPr lang="cs-CZ" sz="1200" err="1">
                <a:latin typeface="Consolas" panose="020B0609020204030204" pitchFamily="49" charset="0"/>
              </a:rPr>
              <a:t>myKarel.StepBackward</a:t>
            </a:r>
            <a:r>
              <a:rPr lang="cs-CZ" sz="1200">
                <a:latin typeface="Consolas" panose="020B0609020204030204" pitchFamily="49" charset="0"/>
              </a:rPr>
              <a:t>();</a:t>
            </a:r>
          </a:p>
          <a:p>
            <a:r>
              <a:rPr lang="cs-CZ" sz="1200">
                <a:latin typeface="Consolas" panose="020B0609020204030204" pitchFamily="49" charset="0"/>
              </a:rPr>
              <a:t>            </a:t>
            </a:r>
            <a:r>
              <a:rPr lang="cs-CZ" sz="1200" err="1">
                <a:latin typeface="Consolas" panose="020B0609020204030204" pitchFamily="49" charset="0"/>
              </a:rPr>
              <a:t>myKarel.IsSmiling</a:t>
            </a:r>
            <a:r>
              <a:rPr lang="cs-CZ" sz="1200">
                <a:latin typeface="Consolas" panose="020B0609020204030204" pitchFamily="49" charset="0"/>
              </a:rPr>
              <a:t> = </a:t>
            </a:r>
            <a:r>
              <a:rPr lang="cs-CZ" sz="1200" err="1">
                <a:solidFill>
                  <a:srgbClr val="0000FF"/>
                </a:solidFill>
                <a:latin typeface="Consolas" panose="020B0609020204030204" pitchFamily="49" charset="0"/>
              </a:rPr>
              <a:t>true</a:t>
            </a:r>
            <a:r>
              <a:rPr lang="cs-CZ" sz="1200">
                <a:latin typeface="Consolas" panose="020B0609020204030204" pitchFamily="49" charset="0"/>
              </a:rPr>
              <a:t>;</a:t>
            </a:r>
          </a:p>
          <a:p>
            <a:r>
              <a:rPr lang="cs-CZ" sz="1200">
                <a:latin typeface="Consolas" panose="020B0609020204030204" pitchFamily="49" charset="0"/>
              </a:rPr>
              <a:t>            </a:t>
            </a:r>
            <a:r>
              <a:rPr lang="cs-CZ" sz="1200" err="1">
                <a:solidFill>
                  <a:srgbClr val="2B91AF"/>
                </a:solidFill>
                <a:latin typeface="Consolas" panose="020B0609020204030204" pitchFamily="49" charset="0"/>
              </a:rPr>
              <a:t>Console</a:t>
            </a:r>
            <a:r>
              <a:rPr lang="cs-CZ" sz="1200" err="1">
                <a:latin typeface="Consolas" panose="020B0609020204030204" pitchFamily="49" charset="0"/>
              </a:rPr>
              <a:t>.WriteLine</a:t>
            </a:r>
            <a:r>
              <a:rPr lang="cs-CZ" sz="1200">
                <a:latin typeface="Consolas" panose="020B0609020204030204" pitchFamily="49" charset="0"/>
              </a:rPr>
              <a:t>(</a:t>
            </a:r>
            <a:r>
              <a:rPr lang="cs-CZ" sz="1200">
                <a:solidFill>
                  <a:srgbClr val="A31515"/>
                </a:solidFill>
                <a:latin typeface="Consolas" panose="020B0609020204030204" pitchFamily="49" charset="0"/>
              </a:rPr>
              <a:t>"</a:t>
            </a:r>
            <a:r>
              <a:rPr lang="cs-CZ" sz="1200" err="1">
                <a:solidFill>
                  <a:srgbClr val="A31515"/>
                </a:solidFill>
                <a:latin typeface="Consolas" panose="020B0609020204030204" pitchFamily="49" charset="0"/>
              </a:rPr>
              <a:t>Position</a:t>
            </a:r>
            <a:r>
              <a:rPr lang="cs-CZ" sz="1200">
                <a:solidFill>
                  <a:srgbClr val="A31515"/>
                </a:solidFill>
                <a:latin typeface="Consolas" panose="020B0609020204030204" pitchFamily="49" charset="0"/>
              </a:rPr>
              <a:t> </a:t>
            </a:r>
            <a:r>
              <a:rPr lang="cs-CZ" sz="1200" err="1">
                <a:solidFill>
                  <a:srgbClr val="A31515"/>
                </a:solidFill>
                <a:latin typeface="Consolas" panose="020B0609020204030204" pitchFamily="49" charset="0"/>
              </a:rPr>
              <a:t>is</a:t>
            </a:r>
            <a:r>
              <a:rPr lang="cs-CZ" sz="1200">
                <a:solidFill>
                  <a:srgbClr val="A31515"/>
                </a:solidFill>
                <a:latin typeface="Consolas" panose="020B0609020204030204" pitchFamily="49" charset="0"/>
              </a:rPr>
              <a:t> "</a:t>
            </a:r>
            <a:r>
              <a:rPr lang="cs-CZ" sz="1200">
                <a:latin typeface="Consolas" panose="020B0609020204030204" pitchFamily="49" charset="0"/>
              </a:rPr>
              <a:t> + </a:t>
            </a:r>
            <a:r>
              <a:rPr lang="en-US" sz="1200">
                <a:latin typeface="Consolas" panose="020B0609020204030204" pitchFamily="49" charset="0"/>
              </a:rPr>
              <a:t>		</a:t>
            </a:r>
            <a:r>
              <a:rPr lang="cs-CZ" sz="1200" err="1">
                <a:latin typeface="Consolas" panose="020B0609020204030204" pitchFamily="49" charset="0"/>
              </a:rPr>
              <a:t>myKarel.Position</a:t>
            </a:r>
            <a:r>
              <a:rPr lang="cs-CZ" sz="1200">
                <a:latin typeface="Consolas" panose="020B0609020204030204" pitchFamily="49" charset="0"/>
              </a:rPr>
              <a:t>);</a:t>
            </a:r>
          </a:p>
          <a:p>
            <a:r>
              <a:rPr lang="cs-CZ" sz="1200">
                <a:latin typeface="Consolas" panose="020B0609020204030204" pitchFamily="49" charset="0"/>
              </a:rPr>
              <a:t>        }</a:t>
            </a:r>
          </a:p>
          <a:p>
            <a:r>
              <a:rPr lang="cs-CZ" sz="1200">
                <a:latin typeface="Consolas" panose="020B0609020204030204" pitchFamily="49" charset="0"/>
              </a:rPr>
              <a:t>    }</a:t>
            </a:r>
            <a:endParaRPr sz="900" b="1">
              <a:solidFill>
                <a:srgbClr val="000080"/>
              </a:solidFill>
              <a:latin typeface="Consolas"/>
              <a:ea typeface="Consolas"/>
              <a:cs typeface="Consolas"/>
              <a:sym typeface="Consolas"/>
            </a:endParaRPr>
          </a:p>
        </p:txBody>
      </p:sp>
      <p:sp>
        <p:nvSpPr>
          <p:cNvPr id="148" name="Google Shape;148;p28"/>
          <p:cNvSpPr txBox="1"/>
          <p:nvPr/>
        </p:nvSpPr>
        <p:spPr>
          <a:xfrm>
            <a:off x="191775" y="1038825"/>
            <a:ext cx="3992700" cy="3843600"/>
          </a:xfrm>
          <a:prstGeom prst="rect">
            <a:avLst/>
          </a:prstGeom>
          <a:solidFill>
            <a:srgbClr val="B7B7B7"/>
          </a:solidFill>
          <a:ln>
            <a:noFill/>
          </a:ln>
        </p:spPr>
        <p:txBody>
          <a:bodyPr spcFirstLastPara="1" wrap="square" lIns="91425" tIns="91425" rIns="91425" bIns="91425" anchor="ctr" anchorCtr="0">
            <a:noAutofit/>
          </a:bodyPr>
          <a:lstStyle/>
          <a:p>
            <a:r>
              <a:rPr lang="en-US" sz="1200">
                <a:solidFill>
                  <a:srgbClr val="0000FF"/>
                </a:solidFill>
                <a:latin typeface="Consolas" panose="020B0609020204030204" pitchFamily="49" charset="0"/>
              </a:rPr>
              <a:t>    </a:t>
            </a:r>
            <a:r>
              <a:rPr lang="cs-CZ" sz="1200">
                <a:solidFill>
                  <a:srgbClr val="0000FF"/>
                </a:solidFill>
                <a:latin typeface="Consolas" panose="020B0609020204030204" pitchFamily="49" charset="0"/>
              </a:rPr>
              <a:t>public</a:t>
            </a:r>
            <a:r>
              <a:rPr lang="cs-CZ" sz="1200">
                <a:latin typeface="Consolas" panose="020B0609020204030204" pitchFamily="49" charset="0"/>
              </a:rPr>
              <a:t> </a:t>
            </a:r>
            <a:r>
              <a:rPr lang="cs-CZ" sz="1200" err="1">
                <a:solidFill>
                  <a:srgbClr val="0000FF"/>
                </a:solidFill>
                <a:latin typeface="Consolas" panose="020B0609020204030204" pitchFamily="49" charset="0"/>
              </a:rPr>
              <a:t>class</a:t>
            </a:r>
            <a:r>
              <a:rPr lang="cs-CZ" sz="1200">
                <a:latin typeface="Consolas" panose="020B0609020204030204" pitchFamily="49" charset="0"/>
              </a:rPr>
              <a:t> </a:t>
            </a:r>
            <a:r>
              <a:rPr lang="cs-CZ" sz="1200">
                <a:solidFill>
                  <a:srgbClr val="2B91AF"/>
                </a:solidFill>
                <a:latin typeface="Consolas" panose="020B0609020204030204" pitchFamily="49" charset="0"/>
              </a:rPr>
              <a:t>Karel</a:t>
            </a:r>
            <a:endParaRPr lang="cs-CZ" sz="1200">
              <a:latin typeface="Consolas" panose="020B0609020204030204" pitchFamily="49" charset="0"/>
            </a:endParaRPr>
          </a:p>
          <a:p>
            <a:r>
              <a:rPr lang="cs-CZ" sz="1200">
                <a:latin typeface="Consolas" panose="020B0609020204030204" pitchFamily="49" charset="0"/>
              </a:rPr>
              <a:t>    {</a:t>
            </a:r>
          </a:p>
          <a:p>
            <a:r>
              <a:rPr lang="cs-CZ" sz="1200">
                <a:latin typeface="Consolas" panose="020B0609020204030204" pitchFamily="49" charset="0"/>
              </a:rPr>
              <a:t>        </a:t>
            </a:r>
            <a:r>
              <a:rPr lang="cs-CZ" sz="1200" err="1">
                <a:solidFill>
                  <a:srgbClr val="0000FF"/>
                </a:solidFill>
                <a:latin typeface="Consolas" panose="020B0609020204030204" pitchFamily="49" charset="0"/>
              </a:rPr>
              <a:t>private</a:t>
            </a:r>
            <a:r>
              <a:rPr lang="cs-CZ" sz="1200">
                <a:latin typeface="Consolas" panose="020B0609020204030204" pitchFamily="49" charset="0"/>
              </a:rPr>
              <a:t> </a:t>
            </a:r>
            <a:r>
              <a:rPr lang="cs-CZ" sz="1200" err="1">
                <a:solidFill>
                  <a:srgbClr val="0000FF"/>
                </a:solidFill>
                <a:latin typeface="Consolas" panose="020B0609020204030204" pitchFamily="49" charset="0"/>
              </a:rPr>
              <a:t>int</a:t>
            </a:r>
            <a:r>
              <a:rPr lang="cs-CZ" sz="1200">
                <a:latin typeface="Consolas" panose="020B0609020204030204" pitchFamily="49" charset="0"/>
              </a:rPr>
              <a:t> </a:t>
            </a:r>
            <a:r>
              <a:rPr lang="cs-CZ" sz="1200" err="1">
                <a:latin typeface="Consolas" panose="020B0609020204030204" pitchFamily="49" charset="0"/>
              </a:rPr>
              <a:t>position</a:t>
            </a:r>
            <a:r>
              <a:rPr lang="cs-CZ" sz="1200">
                <a:latin typeface="Consolas" panose="020B0609020204030204" pitchFamily="49" charset="0"/>
              </a:rPr>
              <a:t>;</a:t>
            </a:r>
          </a:p>
          <a:p>
            <a:r>
              <a:rPr lang="cs-CZ" sz="1200">
                <a:latin typeface="Consolas" panose="020B0609020204030204" pitchFamily="49" charset="0"/>
              </a:rPr>
              <a:t>        </a:t>
            </a:r>
            <a:r>
              <a:rPr lang="cs-CZ" sz="1200">
                <a:solidFill>
                  <a:srgbClr val="0000FF"/>
                </a:solidFill>
                <a:latin typeface="Consolas" panose="020B0609020204030204" pitchFamily="49" charset="0"/>
              </a:rPr>
              <a:t>public</a:t>
            </a:r>
            <a:r>
              <a:rPr lang="cs-CZ" sz="1200">
                <a:latin typeface="Consolas" panose="020B0609020204030204" pitchFamily="49" charset="0"/>
              </a:rPr>
              <a:t> </a:t>
            </a:r>
            <a:r>
              <a:rPr lang="cs-CZ" sz="1200" err="1">
                <a:solidFill>
                  <a:srgbClr val="0000FF"/>
                </a:solidFill>
                <a:latin typeface="Consolas" panose="020B0609020204030204" pitchFamily="49" charset="0"/>
              </a:rPr>
              <a:t>bool</a:t>
            </a:r>
            <a:r>
              <a:rPr lang="cs-CZ" sz="1200">
                <a:latin typeface="Consolas" panose="020B0609020204030204" pitchFamily="49" charset="0"/>
              </a:rPr>
              <a:t> </a:t>
            </a:r>
            <a:r>
              <a:rPr lang="cs-CZ" sz="1200" err="1">
                <a:latin typeface="Consolas" panose="020B0609020204030204" pitchFamily="49" charset="0"/>
              </a:rPr>
              <a:t>IsSmiling</a:t>
            </a:r>
            <a:r>
              <a:rPr lang="cs-CZ" sz="1200">
                <a:latin typeface="Consolas" panose="020B0609020204030204" pitchFamily="49" charset="0"/>
              </a:rPr>
              <a:t>;</a:t>
            </a:r>
          </a:p>
          <a:p>
            <a:r>
              <a:rPr lang="en-US" sz="1200">
                <a:latin typeface="Consolas" panose="020B0609020204030204" pitchFamily="49" charset="0"/>
              </a:rPr>
              <a:t>        </a:t>
            </a:r>
            <a:r>
              <a:rPr lang="en-US" sz="1200">
                <a:solidFill>
                  <a:srgbClr val="0000FF"/>
                </a:solidFill>
                <a:latin typeface="Consolas" panose="020B0609020204030204" pitchFamily="49" charset="0"/>
              </a:rPr>
              <a:t>public</a:t>
            </a:r>
            <a:r>
              <a:rPr lang="en-US" sz="1200">
                <a:latin typeface="Consolas" panose="020B0609020204030204" pitchFamily="49" charset="0"/>
              </a:rPr>
              <a:t> </a:t>
            </a:r>
            <a:r>
              <a:rPr lang="en-US" sz="1200">
                <a:solidFill>
                  <a:srgbClr val="0000FF"/>
                </a:solidFill>
                <a:latin typeface="Consolas" panose="020B0609020204030204" pitchFamily="49" charset="0"/>
              </a:rPr>
              <a:t>int</a:t>
            </a:r>
            <a:r>
              <a:rPr lang="en-US" sz="1200">
                <a:latin typeface="Consolas" panose="020B0609020204030204" pitchFamily="49" charset="0"/>
              </a:rPr>
              <a:t> Position { </a:t>
            </a:r>
          </a:p>
          <a:p>
            <a:r>
              <a:rPr lang="en-US" sz="1200">
                <a:solidFill>
                  <a:srgbClr val="0000FF"/>
                </a:solidFill>
                <a:latin typeface="Consolas" panose="020B0609020204030204" pitchFamily="49" charset="0"/>
              </a:rPr>
              <a:t>	get</a:t>
            </a:r>
            <a:r>
              <a:rPr lang="en-US" sz="1200">
                <a:latin typeface="Consolas" panose="020B0609020204030204" pitchFamily="49" charset="0"/>
              </a:rPr>
              <a:t> { </a:t>
            </a:r>
            <a:r>
              <a:rPr lang="en-US" sz="1200">
                <a:solidFill>
                  <a:srgbClr val="0000FF"/>
                </a:solidFill>
                <a:latin typeface="Consolas" panose="020B0609020204030204" pitchFamily="49" charset="0"/>
              </a:rPr>
              <a:t>return</a:t>
            </a:r>
            <a:r>
              <a:rPr lang="en-US" sz="1200">
                <a:latin typeface="Consolas" panose="020B0609020204030204" pitchFamily="49" charset="0"/>
              </a:rPr>
              <a:t> position; }  </a:t>
            </a:r>
          </a:p>
          <a:p>
            <a:r>
              <a:rPr lang="en-US" sz="1200">
                <a:latin typeface="Consolas" panose="020B0609020204030204" pitchFamily="49" charset="0"/>
              </a:rPr>
              <a:t>        }</a:t>
            </a:r>
          </a:p>
          <a:p>
            <a:r>
              <a:rPr lang="cs-CZ" sz="1200">
                <a:latin typeface="Consolas" panose="020B0609020204030204" pitchFamily="49" charset="0"/>
              </a:rPr>
              <a:t>        </a:t>
            </a:r>
            <a:r>
              <a:rPr lang="cs-CZ" sz="1200">
                <a:solidFill>
                  <a:srgbClr val="0000FF"/>
                </a:solidFill>
                <a:latin typeface="Consolas" panose="020B0609020204030204" pitchFamily="49" charset="0"/>
              </a:rPr>
              <a:t>public</a:t>
            </a:r>
            <a:r>
              <a:rPr lang="cs-CZ" sz="1200">
                <a:latin typeface="Consolas" panose="020B0609020204030204" pitchFamily="49" charset="0"/>
              </a:rPr>
              <a:t> Karel(</a:t>
            </a:r>
            <a:r>
              <a:rPr lang="cs-CZ" sz="1200" err="1">
                <a:solidFill>
                  <a:srgbClr val="0000FF"/>
                </a:solidFill>
                <a:latin typeface="Consolas" panose="020B0609020204030204" pitchFamily="49" charset="0"/>
              </a:rPr>
              <a:t>int</a:t>
            </a:r>
            <a:r>
              <a:rPr lang="cs-CZ" sz="1200">
                <a:latin typeface="Consolas" panose="020B0609020204030204" pitchFamily="49" charset="0"/>
              </a:rPr>
              <a:t> </a:t>
            </a:r>
            <a:r>
              <a:rPr lang="cs-CZ" sz="1200" err="1">
                <a:latin typeface="Consolas" panose="020B0609020204030204" pitchFamily="49" charset="0"/>
              </a:rPr>
              <a:t>position</a:t>
            </a:r>
            <a:r>
              <a:rPr lang="cs-CZ" sz="1200">
                <a:latin typeface="Consolas" panose="020B0609020204030204" pitchFamily="49" charset="0"/>
              </a:rPr>
              <a:t>)</a:t>
            </a:r>
          </a:p>
          <a:p>
            <a:r>
              <a:rPr lang="cs-CZ" sz="1200">
                <a:latin typeface="Consolas" panose="020B0609020204030204" pitchFamily="49" charset="0"/>
              </a:rPr>
              <a:t>        {</a:t>
            </a:r>
          </a:p>
          <a:p>
            <a:r>
              <a:rPr lang="cs-CZ" sz="1200">
                <a:latin typeface="Consolas" panose="020B0609020204030204" pitchFamily="49" charset="0"/>
              </a:rPr>
              <a:t>            </a:t>
            </a:r>
            <a:r>
              <a:rPr lang="cs-CZ" sz="1200" err="1">
                <a:solidFill>
                  <a:srgbClr val="0000FF"/>
                </a:solidFill>
                <a:latin typeface="Consolas" panose="020B0609020204030204" pitchFamily="49" charset="0"/>
              </a:rPr>
              <a:t>this</a:t>
            </a:r>
            <a:r>
              <a:rPr lang="cs-CZ" sz="1200" err="1">
                <a:latin typeface="Consolas" panose="020B0609020204030204" pitchFamily="49" charset="0"/>
              </a:rPr>
              <a:t>.position</a:t>
            </a:r>
            <a:r>
              <a:rPr lang="cs-CZ" sz="1200">
                <a:latin typeface="Consolas" panose="020B0609020204030204" pitchFamily="49" charset="0"/>
              </a:rPr>
              <a:t> = </a:t>
            </a:r>
            <a:r>
              <a:rPr lang="cs-CZ" sz="1200" err="1">
                <a:latin typeface="Consolas" panose="020B0609020204030204" pitchFamily="49" charset="0"/>
              </a:rPr>
              <a:t>position</a:t>
            </a:r>
            <a:r>
              <a:rPr lang="cs-CZ" sz="1200">
                <a:latin typeface="Consolas" panose="020B0609020204030204" pitchFamily="49" charset="0"/>
              </a:rPr>
              <a:t>;</a:t>
            </a:r>
          </a:p>
          <a:p>
            <a:r>
              <a:rPr lang="cs-CZ" sz="1200">
                <a:latin typeface="Consolas" panose="020B0609020204030204" pitchFamily="49" charset="0"/>
              </a:rPr>
              <a:t>        }</a:t>
            </a:r>
          </a:p>
          <a:p>
            <a:r>
              <a:rPr lang="cs-CZ" sz="1200">
                <a:latin typeface="Consolas" panose="020B0609020204030204" pitchFamily="49" charset="0"/>
              </a:rPr>
              <a:t>        </a:t>
            </a:r>
            <a:r>
              <a:rPr lang="cs-CZ" sz="1200" err="1">
                <a:solidFill>
                  <a:srgbClr val="0000FF"/>
                </a:solidFill>
                <a:latin typeface="Consolas" panose="020B0609020204030204" pitchFamily="49" charset="0"/>
              </a:rPr>
              <a:t>private</a:t>
            </a:r>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en-US" sz="1200">
                <a:latin typeface="Consolas" panose="020B0609020204030204" pitchFamily="49" charset="0"/>
              </a:rPr>
              <a:t>U</a:t>
            </a:r>
            <a:r>
              <a:rPr lang="cs-CZ" sz="1200" err="1">
                <a:latin typeface="Consolas" panose="020B0609020204030204" pitchFamily="49" charset="0"/>
              </a:rPr>
              <a:t>pdatePosition</a:t>
            </a:r>
            <a:r>
              <a:rPr lang="cs-CZ" sz="1200">
                <a:latin typeface="Consolas" panose="020B0609020204030204" pitchFamily="49" charset="0"/>
              </a:rPr>
              <a:t>(</a:t>
            </a:r>
            <a:r>
              <a:rPr lang="cs-CZ" sz="1200" err="1">
                <a:solidFill>
                  <a:srgbClr val="0000FF"/>
                </a:solidFill>
                <a:latin typeface="Consolas" panose="020B0609020204030204" pitchFamily="49" charset="0"/>
              </a:rPr>
              <a:t>int</a:t>
            </a:r>
            <a:r>
              <a:rPr lang="cs-CZ" sz="1200">
                <a:latin typeface="Consolas" panose="020B0609020204030204" pitchFamily="49" charset="0"/>
              </a:rPr>
              <a:t> step)</a:t>
            </a:r>
          </a:p>
          <a:p>
            <a:r>
              <a:rPr lang="cs-CZ" sz="1200">
                <a:latin typeface="Consolas" panose="020B0609020204030204" pitchFamily="49" charset="0"/>
              </a:rPr>
              <a:t>        {</a:t>
            </a:r>
          </a:p>
          <a:p>
            <a:r>
              <a:rPr lang="cs-CZ" sz="1200">
                <a:latin typeface="Consolas" panose="020B0609020204030204" pitchFamily="49" charset="0"/>
              </a:rPr>
              <a:t>            </a:t>
            </a:r>
            <a:r>
              <a:rPr lang="cs-CZ" sz="1200" err="1">
                <a:latin typeface="Consolas" panose="020B0609020204030204" pitchFamily="49" charset="0"/>
              </a:rPr>
              <a:t>position</a:t>
            </a:r>
            <a:r>
              <a:rPr lang="cs-CZ" sz="1200">
                <a:latin typeface="Consolas" panose="020B0609020204030204" pitchFamily="49" charset="0"/>
              </a:rPr>
              <a:t> = </a:t>
            </a:r>
            <a:r>
              <a:rPr lang="cs-CZ" sz="1200" err="1">
                <a:latin typeface="Consolas" panose="020B0609020204030204" pitchFamily="49" charset="0"/>
              </a:rPr>
              <a:t>position</a:t>
            </a:r>
            <a:r>
              <a:rPr lang="cs-CZ" sz="1200">
                <a:latin typeface="Consolas" panose="020B0609020204030204" pitchFamily="49" charset="0"/>
              </a:rPr>
              <a:t> + step;</a:t>
            </a:r>
          </a:p>
          <a:p>
            <a:r>
              <a:rPr lang="cs-CZ" sz="1200">
                <a:latin typeface="Consolas" panose="020B0609020204030204" pitchFamily="49" charset="0"/>
              </a:rPr>
              <a:t>        }</a:t>
            </a:r>
          </a:p>
          <a:p>
            <a:r>
              <a:rPr lang="cs-CZ" sz="1200">
                <a:latin typeface="Consolas" panose="020B0609020204030204" pitchFamily="49" charset="0"/>
              </a:rPr>
              <a:t>        </a:t>
            </a:r>
            <a:r>
              <a:rPr lang="cs-CZ" sz="1200">
                <a:solidFill>
                  <a:srgbClr val="0000FF"/>
                </a:solidFill>
                <a:latin typeface="Consolas" panose="020B0609020204030204" pitchFamily="49" charset="0"/>
              </a:rPr>
              <a:t>public</a:t>
            </a:r>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en-US" sz="1200">
                <a:latin typeface="Consolas" panose="020B0609020204030204" pitchFamily="49" charset="0"/>
              </a:rPr>
              <a:t>S</a:t>
            </a:r>
            <a:r>
              <a:rPr lang="cs-CZ" sz="1200" err="1">
                <a:latin typeface="Consolas" panose="020B0609020204030204" pitchFamily="49" charset="0"/>
              </a:rPr>
              <a:t>tepForward</a:t>
            </a:r>
            <a:r>
              <a:rPr lang="cs-CZ" sz="1200">
                <a:latin typeface="Consolas" panose="020B0609020204030204" pitchFamily="49" charset="0"/>
              </a:rPr>
              <a:t>()</a:t>
            </a:r>
          </a:p>
          <a:p>
            <a:r>
              <a:rPr lang="cs-CZ" sz="1200">
                <a:latin typeface="Consolas" panose="020B0609020204030204" pitchFamily="49" charset="0"/>
              </a:rPr>
              <a:t>        {</a:t>
            </a:r>
          </a:p>
          <a:p>
            <a:r>
              <a:rPr lang="cs-CZ" sz="1200">
                <a:latin typeface="Consolas" panose="020B0609020204030204" pitchFamily="49" charset="0"/>
              </a:rPr>
              <a:t>            </a:t>
            </a:r>
            <a:r>
              <a:rPr lang="cs-CZ" sz="1200" err="1">
                <a:latin typeface="Consolas" panose="020B0609020204030204" pitchFamily="49" charset="0"/>
              </a:rPr>
              <a:t>updatePosition</a:t>
            </a:r>
            <a:r>
              <a:rPr lang="cs-CZ" sz="1200">
                <a:latin typeface="Consolas" panose="020B0609020204030204" pitchFamily="49" charset="0"/>
              </a:rPr>
              <a:t>(1);</a:t>
            </a:r>
          </a:p>
          <a:p>
            <a:r>
              <a:rPr lang="cs-CZ" sz="1200">
                <a:latin typeface="Consolas" panose="020B0609020204030204" pitchFamily="49" charset="0"/>
              </a:rPr>
              <a:t>        }</a:t>
            </a:r>
          </a:p>
          <a:p>
            <a:r>
              <a:rPr lang="cs-CZ" sz="1200">
                <a:latin typeface="Consolas" panose="020B0609020204030204" pitchFamily="49" charset="0"/>
              </a:rPr>
              <a:t>        </a:t>
            </a:r>
            <a:r>
              <a:rPr lang="cs-CZ" sz="1200">
                <a:solidFill>
                  <a:srgbClr val="0000FF"/>
                </a:solidFill>
                <a:latin typeface="Consolas" panose="020B0609020204030204" pitchFamily="49" charset="0"/>
              </a:rPr>
              <a:t>public</a:t>
            </a:r>
            <a:r>
              <a:rPr lang="cs-CZ" sz="1200">
                <a:latin typeface="Consolas" panose="020B0609020204030204" pitchFamily="49" charset="0"/>
              </a:rPr>
              <a:t> </a:t>
            </a:r>
            <a:r>
              <a:rPr lang="cs-CZ" sz="1200" err="1">
                <a:solidFill>
                  <a:srgbClr val="0000FF"/>
                </a:solidFill>
                <a:latin typeface="Consolas" panose="020B0609020204030204" pitchFamily="49" charset="0"/>
              </a:rPr>
              <a:t>void</a:t>
            </a:r>
            <a:r>
              <a:rPr lang="cs-CZ" sz="1200">
                <a:latin typeface="Consolas" panose="020B0609020204030204" pitchFamily="49" charset="0"/>
              </a:rPr>
              <a:t> </a:t>
            </a:r>
            <a:r>
              <a:rPr lang="en-US" sz="1200">
                <a:latin typeface="Consolas" panose="020B0609020204030204" pitchFamily="49" charset="0"/>
              </a:rPr>
              <a:t>S</a:t>
            </a:r>
            <a:r>
              <a:rPr lang="cs-CZ" sz="1200" err="1">
                <a:latin typeface="Consolas" panose="020B0609020204030204" pitchFamily="49" charset="0"/>
              </a:rPr>
              <a:t>tepBackward</a:t>
            </a:r>
            <a:r>
              <a:rPr lang="cs-CZ" sz="1200">
                <a:latin typeface="Consolas" panose="020B0609020204030204" pitchFamily="49" charset="0"/>
              </a:rPr>
              <a:t>() ...</a:t>
            </a:r>
          </a:p>
          <a:p>
            <a:r>
              <a:rPr lang="cs-CZ" sz="1200">
                <a:latin typeface="Consolas" panose="020B0609020204030204" pitchFamily="49" charset="0"/>
              </a:rPr>
              <a:t>    }</a:t>
            </a:r>
            <a:endParaRPr sz="1200" b="1">
              <a:solidFill>
                <a:srgbClr val="000080"/>
              </a:solidFill>
              <a:latin typeface="Consolas"/>
              <a:ea typeface="Consolas"/>
              <a:cs typeface="Consolas"/>
              <a:sym typeface="Consolas"/>
            </a:endParaRPr>
          </a:p>
        </p:txBody>
      </p:sp>
      <p:sp>
        <p:nvSpPr>
          <p:cNvPr id="149" name="Google Shape;149;p28"/>
          <p:cNvSpPr txBox="1"/>
          <p:nvPr/>
        </p:nvSpPr>
        <p:spPr>
          <a:xfrm>
            <a:off x="300525" y="218550"/>
            <a:ext cx="8249400" cy="7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r>
              <a:rPr lang="en" b="1">
                <a:solidFill>
                  <a:srgbClr val="242729"/>
                </a:solidFill>
                <a:latin typeface="Proxima Nova"/>
                <a:ea typeface="Proxima Nova"/>
                <a:cs typeface="Proxima Nova"/>
                <a:sym typeface="Proxima Nova"/>
              </a:rPr>
              <a:t>Program Karel </a:t>
            </a:r>
            <a:r>
              <a:rPr lang="en">
                <a:solidFill>
                  <a:srgbClr val="242729"/>
                </a:solidFill>
                <a:latin typeface="Proxima Nova"/>
                <a:ea typeface="Proxima Nova"/>
                <a:cs typeface="Proxima Nova"/>
                <a:sym typeface="Proxima Nova"/>
              </a:rPr>
              <a:t>- Karel stojí na nějaké pozici a když chce, tak se usmívá. Dětský programátor může Karla posouvat dopředu, dozadu a řídit jestli se usmívá. Při návrhu nechci, aby programátor mohl přímo nastavovat pozici Karla, ale pomocí jednoduchých programovacích pokynů ho posouval.</a:t>
            </a:r>
            <a:endParaRPr>
              <a:solidFill>
                <a:srgbClr val="242729"/>
              </a:solidFill>
              <a:latin typeface="Proxima Nova"/>
              <a:ea typeface="Proxima Nova"/>
              <a:cs typeface="Proxima Nova"/>
              <a:sym typeface="Proxima Nova"/>
            </a:endParaRPr>
          </a:p>
        </p:txBody>
      </p:sp>
    </p:spTree>
    <p:extLst>
      <p:ext uri="{BB962C8B-B14F-4D97-AF65-F5344CB8AC3E}">
        <p14:creationId xmlns:p14="http://schemas.microsoft.com/office/powerpoint/2010/main" val="202002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Třída</a:t>
            </a:r>
            <a:endParaRPr sz="2400"/>
          </a:p>
        </p:txBody>
      </p:sp>
      <p:sp>
        <p:nvSpPr>
          <p:cNvPr id="155" name="Google Shape;15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56" name="Google Shape;156;p29"/>
          <p:cNvSpPr txBox="1"/>
          <p:nvPr/>
        </p:nvSpPr>
        <p:spPr>
          <a:xfrm>
            <a:off x="3051450" y="2021625"/>
            <a:ext cx="4355400" cy="24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1100"/>
              </a:spcAft>
              <a:buNone/>
            </a:pPr>
            <a:endParaRPr/>
          </a:p>
        </p:txBody>
      </p:sp>
      <p:pic>
        <p:nvPicPr>
          <p:cNvPr id="157" name="Google Shape;157;p29"/>
          <p:cNvPicPr preferRelativeResize="0"/>
          <p:nvPr/>
        </p:nvPicPr>
        <p:blipFill>
          <a:blip r:embed="rId3">
            <a:alphaModFix/>
          </a:blip>
          <a:stretch>
            <a:fillRect/>
          </a:stretch>
        </p:blipFill>
        <p:spPr>
          <a:xfrm>
            <a:off x="604975" y="1332195"/>
            <a:ext cx="5626699" cy="2994200"/>
          </a:xfrm>
          <a:prstGeom prst="rect">
            <a:avLst/>
          </a:prstGeom>
          <a:noFill/>
          <a:ln>
            <a:noFill/>
          </a:ln>
        </p:spPr>
      </p:pic>
      <p:sp>
        <p:nvSpPr>
          <p:cNvPr id="158" name="Google Shape;158;p29"/>
          <p:cNvSpPr/>
          <p:nvPr/>
        </p:nvSpPr>
        <p:spPr>
          <a:xfrm>
            <a:off x="1197025" y="1418525"/>
            <a:ext cx="8154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59" name="Google Shape;159;p29"/>
          <p:cNvSpPr/>
          <p:nvPr/>
        </p:nvSpPr>
        <p:spPr>
          <a:xfrm>
            <a:off x="3986175" y="1367938"/>
            <a:ext cx="8154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60" name="Google Shape;160;p29"/>
          <p:cNvSpPr txBox="1"/>
          <p:nvPr/>
        </p:nvSpPr>
        <p:spPr>
          <a:xfrm>
            <a:off x="304800" y="683400"/>
            <a:ext cx="8427300" cy="44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r>
              <a:rPr lang="en">
                <a:solidFill>
                  <a:srgbClr val="242729"/>
                </a:solidFill>
                <a:latin typeface="Proxima Nova"/>
                <a:ea typeface="Proxima Nova"/>
                <a:cs typeface="Proxima Nova"/>
                <a:sym typeface="Proxima Nova"/>
              </a:rPr>
              <a:t>Třída je “</a:t>
            </a:r>
            <a:r>
              <a:rPr lang="en" b="1">
                <a:solidFill>
                  <a:srgbClr val="242729"/>
                </a:solidFill>
                <a:latin typeface="Proxima Nova"/>
                <a:ea typeface="Proxima Nova"/>
                <a:cs typeface="Proxima Nova"/>
                <a:sym typeface="Proxima Nova"/>
              </a:rPr>
              <a:t>předpis” pro tvorbu a chování objektů</a:t>
            </a:r>
            <a:r>
              <a:rPr lang="en">
                <a:solidFill>
                  <a:srgbClr val="242729"/>
                </a:solidFill>
                <a:latin typeface="Proxima Nova"/>
                <a:ea typeface="Proxima Nova"/>
                <a:cs typeface="Proxima Nova"/>
                <a:sym typeface="Proxima Nova"/>
              </a:rPr>
              <a:t> - instancí této třídy. Z každé třídy mohu vytvořit </a:t>
            </a:r>
            <a:r>
              <a:rPr lang="en" i="1">
                <a:solidFill>
                  <a:srgbClr val="242729"/>
                </a:solidFill>
                <a:latin typeface="Proxima Nova"/>
                <a:ea typeface="Proxima Nova"/>
                <a:cs typeface="Proxima Nova"/>
                <a:sym typeface="Proxima Nova"/>
              </a:rPr>
              <a:t>N</a:t>
            </a:r>
            <a:r>
              <a:rPr lang="en">
                <a:solidFill>
                  <a:srgbClr val="242729"/>
                </a:solidFill>
                <a:latin typeface="Proxima Nova"/>
                <a:ea typeface="Proxima Nova"/>
                <a:cs typeface="Proxima Nova"/>
                <a:sym typeface="Proxima Nova"/>
              </a:rPr>
              <a:t> instancí (objektů). Ty se od sebe liší pouze stavem.</a:t>
            </a:r>
            <a:endParaRPr>
              <a:solidFill>
                <a:srgbClr val="242729"/>
              </a:solidFill>
              <a:latin typeface="Proxima Nova"/>
              <a:ea typeface="Proxima Nova"/>
              <a:cs typeface="Proxima Nova"/>
              <a:sym typeface="Proxima Nova"/>
            </a:endParaRPr>
          </a:p>
        </p:txBody>
      </p:sp>
      <p:sp>
        <p:nvSpPr>
          <p:cNvPr id="161" name="Google Shape;161;p29"/>
          <p:cNvSpPr/>
          <p:nvPr/>
        </p:nvSpPr>
        <p:spPr>
          <a:xfrm>
            <a:off x="924125" y="2975875"/>
            <a:ext cx="879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Proxima Nova"/>
                <a:ea typeface="Proxima Nova"/>
                <a:cs typeface="Proxima Nova"/>
                <a:sym typeface="Proxima Nova"/>
              </a:rPr>
              <a:t>Proměnné</a:t>
            </a:r>
            <a:endParaRPr sz="1100" b="1">
              <a:latin typeface="Proxima Nova"/>
              <a:ea typeface="Proxima Nova"/>
              <a:cs typeface="Proxima Nova"/>
              <a:sym typeface="Proxima Nova"/>
            </a:endParaRPr>
          </a:p>
        </p:txBody>
      </p:sp>
      <p:sp>
        <p:nvSpPr>
          <p:cNvPr id="162" name="Google Shape;162;p29"/>
          <p:cNvSpPr/>
          <p:nvPr/>
        </p:nvSpPr>
        <p:spPr>
          <a:xfrm>
            <a:off x="2616950" y="2147525"/>
            <a:ext cx="9963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latin typeface="Proxima Nova"/>
                <a:ea typeface="Proxima Nova"/>
                <a:cs typeface="Proxima Nova"/>
                <a:sym typeface="Proxima Nova"/>
              </a:rPr>
              <a:t>instancování</a:t>
            </a:r>
            <a:endParaRPr sz="1100" i="1">
              <a:latin typeface="Proxima Nova"/>
              <a:ea typeface="Proxima Nova"/>
              <a:cs typeface="Proxima Nova"/>
              <a:sym typeface="Proxima Nova"/>
            </a:endParaRPr>
          </a:p>
        </p:txBody>
      </p:sp>
      <p:pic>
        <p:nvPicPr>
          <p:cNvPr id="163" name="Google Shape;163;p29"/>
          <p:cNvPicPr preferRelativeResize="0"/>
          <p:nvPr/>
        </p:nvPicPr>
        <p:blipFill>
          <a:blip r:embed="rId4">
            <a:alphaModFix/>
          </a:blip>
          <a:stretch>
            <a:fillRect/>
          </a:stretch>
        </p:blipFill>
        <p:spPr>
          <a:xfrm>
            <a:off x="5409100" y="2147525"/>
            <a:ext cx="1049225" cy="713475"/>
          </a:xfrm>
          <a:prstGeom prst="rect">
            <a:avLst/>
          </a:prstGeom>
          <a:noFill/>
          <a:ln>
            <a:noFill/>
          </a:ln>
        </p:spPr>
      </p:pic>
      <p:pic>
        <p:nvPicPr>
          <p:cNvPr id="164" name="Google Shape;164;p29"/>
          <p:cNvPicPr preferRelativeResize="0"/>
          <p:nvPr/>
        </p:nvPicPr>
        <p:blipFill>
          <a:blip r:embed="rId4">
            <a:alphaModFix/>
          </a:blip>
          <a:stretch>
            <a:fillRect/>
          </a:stretch>
        </p:blipFill>
        <p:spPr>
          <a:xfrm>
            <a:off x="5622225" y="1442426"/>
            <a:ext cx="815400" cy="554473"/>
          </a:xfrm>
          <a:prstGeom prst="rect">
            <a:avLst/>
          </a:prstGeom>
          <a:noFill/>
          <a:ln>
            <a:noFill/>
          </a:ln>
        </p:spPr>
      </p:pic>
      <p:pic>
        <p:nvPicPr>
          <p:cNvPr id="165" name="Google Shape;165;p29"/>
          <p:cNvPicPr preferRelativeResize="0"/>
          <p:nvPr/>
        </p:nvPicPr>
        <p:blipFill>
          <a:blip r:embed="rId4">
            <a:alphaModFix/>
          </a:blip>
          <a:stretch>
            <a:fillRect/>
          </a:stretch>
        </p:blipFill>
        <p:spPr>
          <a:xfrm>
            <a:off x="6437625" y="2459826"/>
            <a:ext cx="815400" cy="554473"/>
          </a:xfrm>
          <a:prstGeom prst="rect">
            <a:avLst/>
          </a:prstGeom>
          <a:noFill/>
          <a:ln>
            <a:noFill/>
          </a:ln>
        </p:spPr>
      </p:pic>
      <p:pic>
        <p:nvPicPr>
          <p:cNvPr id="166" name="Google Shape;166;p29"/>
          <p:cNvPicPr preferRelativeResize="0"/>
          <p:nvPr/>
        </p:nvPicPr>
        <p:blipFill>
          <a:blip r:embed="rId4">
            <a:alphaModFix/>
          </a:blip>
          <a:stretch>
            <a:fillRect/>
          </a:stretch>
        </p:blipFill>
        <p:spPr>
          <a:xfrm>
            <a:off x="6694125" y="1054625"/>
            <a:ext cx="1176200" cy="799825"/>
          </a:xfrm>
          <a:prstGeom prst="rect">
            <a:avLst/>
          </a:prstGeom>
          <a:noFill/>
          <a:ln>
            <a:noFill/>
          </a:ln>
        </p:spPr>
      </p:pic>
      <p:pic>
        <p:nvPicPr>
          <p:cNvPr id="167" name="Google Shape;167;p29"/>
          <p:cNvPicPr preferRelativeResize="0"/>
          <p:nvPr/>
        </p:nvPicPr>
        <p:blipFill>
          <a:blip r:embed="rId4">
            <a:alphaModFix/>
          </a:blip>
          <a:stretch>
            <a:fillRect/>
          </a:stretch>
        </p:blipFill>
        <p:spPr>
          <a:xfrm>
            <a:off x="7458975" y="2384476"/>
            <a:ext cx="1510385" cy="1027062"/>
          </a:xfrm>
          <a:prstGeom prst="rect">
            <a:avLst/>
          </a:prstGeom>
          <a:noFill/>
          <a:ln>
            <a:noFill/>
          </a:ln>
        </p:spPr>
      </p:pic>
      <p:pic>
        <p:nvPicPr>
          <p:cNvPr id="168" name="Google Shape;168;p29"/>
          <p:cNvPicPr preferRelativeResize="0"/>
          <p:nvPr/>
        </p:nvPicPr>
        <p:blipFill>
          <a:blip r:embed="rId4">
            <a:alphaModFix/>
          </a:blip>
          <a:stretch>
            <a:fillRect/>
          </a:stretch>
        </p:blipFill>
        <p:spPr>
          <a:xfrm>
            <a:off x="7693605" y="1854444"/>
            <a:ext cx="725575" cy="493400"/>
          </a:xfrm>
          <a:prstGeom prst="rect">
            <a:avLst/>
          </a:prstGeom>
          <a:noFill/>
          <a:ln>
            <a:noFill/>
          </a:ln>
        </p:spPr>
      </p:pic>
      <p:sp>
        <p:nvSpPr>
          <p:cNvPr id="169" name="Google Shape;169;p29"/>
          <p:cNvSpPr/>
          <p:nvPr/>
        </p:nvSpPr>
        <p:spPr>
          <a:xfrm>
            <a:off x="1840108" y="2975875"/>
            <a:ext cx="8154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Proxima Nova"/>
                <a:ea typeface="Proxima Nova"/>
                <a:cs typeface="Proxima Nova"/>
                <a:sym typeface="Proxima Nova"/>
              </a:rPr>
              <a:t>Metody</a:t>
            </a:r>
            <a:endParaRPr sz="1100" b="1">
              <a:latin typeface="Proxima Nova"/>
              <a:ea typeface="Proxima Nova"/>
              <a:cs typeface="Proxima Nova"/>
              <a:sym typeface="Proxima Nova"/>
            </a:endParaRPr>
          </a:p>
        </p:txBody>
      </p:sp>
      <p:sp>
        <p:nvSpPr>
          <p:cNvPr id="170" name="Google Shape;170;p29"/>
          <p:cNvSpPr/>
          <p:nvPr/>
        </p:nvSpPr>
        <p:spPr>
          <a:xfrm>
            <a:off x="3189483" y="2975875"/>
            <a:ext cx="16941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Proxima Nova"/>
                <a:ea typeface="Proxima Nova"/>
                <a:cs typeface="Proxima Nova"/>
                <a:sym typeface="Proxima Nova"/>
              </a:rPr>
              <a:t>Stav</a:t>
            </a:r>
            <a:endParaRPr sz="1100" b="1">
              <a:latin typeface="Proxima Nova"/>
              <a:ea typeface="Proxima Nova"/>
              <a:cs typeface="Proxima Nova"/>
              <a:sym typeface="Proxima Nova"/>
            </a:endParaRPr>
          </a:p>
        </p:txBody>
      </p:sp>
      <p:sp>
        <p:nvSpPr>
          <p:cNvPr id="171" name="Google Shape;171;p29"/>
          <p:cNvSpPr/>
          <p:nvPr/>
        </p:nvSpPr>
        <p:spPr>
          <a:xfrm>
            <a:off x="5322300" y="2975875"/>
            <a:ext cx="8154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Proxima Nova"/>
                <a:ea typeface="Proxima Nova"/>
                <a:cs typeface="Proxima Nova"/>
                <a:sym typeface="Proxima Nova"/>
              </a:rPr>
              <a:t>Metody</a:t>
            </a:r>
            <a:endParaRPr sz="1100" b="1">
              <a:latin typeface="Proxima Nova"/>
              <a:ea typeface="Proxima Nova"/>
              <a:cs typeface="Proxima Nova"/>
              <a:sym typeface="Proxima Nova"/>
            </a:endParaRPr>
          </a:p>
        </p:txBody>
      </p:sp>
      <p:sp>
        <p:nvSpPr>
          <p:cNvPr id="172" name="Google Shape;172;p29"/>
          <p:cNvSpPr/>
          <p:nvPr/>
        </p:nvSpPr>
        <p:spPr>
          <a:xfrm>
            <a:off x="5790350" y="1673769"/>
            <a:ext cx="347400" cy="11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73" name="Google Shape;173;p29"/>
          <p:cNvSpPr/>
          <p:nvPr/>
        </p:nvSpPr>
        <p:spPr>
          <a:xfrm>
            <a:off x="6610603" y="2686630"/>
            <a:ext cx="347400" cy="11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74" name="Google Shape;174;p29"/>
          <p:cNvSpPr/>
          <p:nvPr/>
        </p:nvSpPr>
        <p:spPr>
          <a:xfrm>
            <a:off x="6997203" y="1431405"/>
            <a:ext cx="347400" cy="11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75" name="Google Shape;175;p29"/>
          <p:cNvSpPr/>
          <p:nvPr/>
        </p:nvSpPr>
        <p:spPr>
          <a:xfrm>
            <a:off x="5675078" y="2453313"/>
            <a:ext cx="347400" cy="11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76" name="Google Shape;176;p29"/>
          <p:cNvSpPr/>
          <p:nvPr/>
        </p:nvSpPr>
        <p:spPr>
          <a:xfrm>
            <a:off x="7831099" y="2896100"/>
            <a:ext cx="452400" cy="11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77" name="Google Shape;177;p29"/>
          <p:cNvSpPr/>
          <p:nvPr/>
        </p:nvSpPr>
        <p:spPr>
          <a:xfrm>
            <a:off x="7870325" y="2091413"/>
            <a:ext cx="274200" cy="6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Proxima Nova"/>
              <a:ea typeface="Proxima Nova"/>
              <a:cs typeface="Proxima Nova"/>
              <a:sym typeface="Proxima Nova"/>
            </a:endParaRPr>
          </a:p>
        </p:txBody>
      </p:sp>
      <p:sp>
        <p:nvSpPr>
          <p:cNvPr id="178" name="Google Shape;178;p29"/>
          <p:cNvSpPr/>
          <p:nvPr/>
        </p:nvSpPr>
        <p:spPr>
          <a:xfrm>
            <a:off x="3986175" y="2214713"/>
            <a:ext cx="8154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Alfonz</a:t>
            </a:r>
            <a:endParaRPr sz="11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Dědičnost</a:t>
            </a:r>
            <a:endParaRPr sz="2400"/>
          </a:p>
          <a:p>
            <a:pPr marL="0" lvl="0" indent="0" algn="l" rtl="0">
              <a:spcBef>
                <a:spcPts val="0"/>
              </a:spcBef>
              <a:spcAft>
                <a:spcPts val="0"/>
              </a:spcAft>
              <a:buNone/>
            </a:pPr>
            <a:endParaRPr sz="2400"/>
          </a:p>
        </p:txBody>
      </p:sp>
      <p:pic>
        <p:nvPicPr>
          <p:cNvPr id="184" name="Google Shape;184;p3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85" name="Google Shape;185;p3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86" name="Google Shape;186;p3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87" name="Google Shape;18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88" name="Google Shape;188;p30"/>
          <p:cNvPicPr preferRelativeResize="0"/>
          <p:nvPr/>
        </p:nvPicPr>
        <p:blipFill>
          <a:blip r:embed="rId4">
            <a:alphaModFix/>
          </a:blip>
          <a:stretch>
            <a:fillRect/>
          </a:stretch>
        </p:blipFill>
        <p:spPr>
          <a:xfrm>
            <a:off x="3184838" y="98688"/>
            <a:ext cx="5959163" cy="4946125"/>
          </a:xfrm>
          <a:prstGeom prst="rect">
            <a:avLst/>
          </a:prstGeom>
          <a:noFill/>
          <a:ln>
            <a:noFill/>
          </a:ln>
        </p:spPr>
      </p:pic>
      <p:sp>
        <p:nvSpPr>
          <p:cNvPr id="189" name="Google Shape;189;p30"/>
          <p:cNvSpPr txBox="1"/>
          <p:nvPr/>
        </p:nvSpPr>
        <p:spPr>
          <a:xfrm>
            <a:off x="300525" y="966280"/>
            <a:ext cx="3000000" cy="106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729"/>
                </a:solidFill>
                <a:latin typeface="Proxima Nova"/>
                <a:ea typeface="Proxima Nova"/>
                <a:cs typeface="Proxima Nova"/>
                <a:sym typeface="Proxima Nova"/>
              </a:rPr>
              <a:t>Při dědičnosti třída potomka přebírá vlastnosti předka</a:t>
            </a:r>
            <a:endParaRPr>
              <a:solidFill>
                <a:srgbClr val="242729"/>
              </a:solidFill>
              <a:latin typeface="Proxima Nova"/>
              <a:ea typeface="Proxima Nova"/>
              <a:cs typeface="Proxima Nova"/>
              <a:sym typeface="Proxima Nova"/>
            </a:endParaRPr>
          </a:p>
          <a:p>
            <a:pPr marL="0" lvl="0" indent="0" algn="l" rtl="0">
              <a:lnSpc>
                <a:spcPct val="115000"/>
              </a:lnSpc>
              <a:spcBef>
                <a:spcPts val="1100"/>
              </a:spcBef>
              <a:spcAft>
                <a:spcPts val="1100"/>
              </a:spcAft>
              <a:buNone/>
            </a:pPr>
            <a:r>
              <a:rPr lang="en">
                <a:solidFill>
                  <a:srgbClr val="242729"/>
                </a:solidFill>
                <a:latin typeface="Proxima Nova"/>
                <a:ea typeface="Proxima Nova"/>
                <a:cs typeface="Proxima Nova"/>
                <a:sym typeface="Proxima Nova"/>
              </a:rPr>
              <a:t>Potomek může přepoužívat proměnné a metody předka pokud je nepředefinuje</a:t>
            </a:r>
            <a:endParaRPr>
              <a:solidFill>
                <a:srgbClr val="242729"/>
              </a:solidFill>
              <a:latin typeface="Proxima Nova"/>
              <a:ea typeface="Proxima Nova"/>
              <a:cs typeface="Proxima Nova"/>
              <a:sym typeface="Proxima Nova"/>
            </a:endParaRPr>
          </a:p>
        </p:txBody>
      </p:sp>
      <p:sp>
        <p:nvSpPr>
          <p:cNvPr id="190" name="Google Shape;190;p30"/>
          <p:cNvSpPr txBox="1"/>
          <p:nvPr/>
        </p:nvSpPr>
        <p:spPr>
          <a:xfrm>
            <a:off x="6254146" y="4749906"/>
            <a:ext cx="29700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r>
              <a:rPr lang="en" sz="1200" b="1">
                <a:solidFill>
                  <a:srgbClr val="980000"/>
                </a:solidFill>
                <a:highlight>
                  <a:schemeClr val="lt1"/>
                </a:highlight>
                <a:latin typeface="Proxima Nova"/>
                <a:ea typeface="Proxima Nova"/>
                <a:cs typeface="Proxima Nova"/>
                <a:sym typeface="Proxima Nova"/>
              </a:rPr>
              <a:t>Java nepodporuje tento typ dědičnosti</a:t>
            </a:r>
            <a:endParaRPr sz="1200" b="1">
              <a:solidFill>
                <a:srgbClr val="980000"/>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Hierarchie tříd</a:t>
            </a:r>
            <a:endParaRPr sz="2400"/>
          </a:p>
          <a:p>
            <a:pPr marL="0" lvl="0" indent="0" algn="l" rtl="0">
              <a:spcBef>
                <a:spcPts val="0"/>
              </a:spcBef>
              <a:spcAft>
                <a:spcPts val="0"/>
              </a:spcAft>
              <a:buNone/>
            </a:pPr>
            <a:endParaRPr sz="2400"/>
          </a:p>
        </p:txBody>
      </p:sp>
      <p:pic>
        <p:nvPicPr>
          <p:cNvPr id="196" name="Google Shape;196;p3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97" name="Google Shape;197;p3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98" name="Google Shape;198;p3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99" name="Google Shape;19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00" name="Google Shape;200;p31"/>
          <p:cNvPicPr preferRelativeResize="0"/>
          <p:nvPr/>
        </p:nvPicPr>
        <p:blipFill>
          <a:blip r:embed="rId4">
            <a:alphaModFix/>
          </a:blip>
          <a:stretch>
            <a:fillRect/>
          </a:stretch>
        </p:blipFill>
        <p:spPr>
          <a:xfrm>
            <a:off x="5665125" y="176625"/>
            <a:ext cx="3066876" cy="4600326"/>
          </a:xfrm>
          <a:prstGeom prst="rect">
            <a:avLst/>
          </a:prstGeom>
          <a:noFill/>
          <a:ln>
            <a:noFill/>
          </a:ln>
        </p:spPr>
      </p:pic>
      <p:pic>
        <p:nvPicPr>
          <p:cNvPr id="201" name="Google Shape;201;p31"/>
          <p:cNvPicPr preferRelativeResize="0"/>
          <p:nvPr/>
        </p:nvPicPr>
        <p:blipFill>
          <a:blip r:embed="rId5">
            <a:alphaModFix/>
          </a:blip>
          <a:stretch>
            <a:fillRect/>
          </a:stretch>
        </p:blipFill>
        <p:spPr>
          <a:xfrm>
            <a:off x="452925" y="780322"/>
            <a:ext cx="3979502" cy="4255030"/>
          </a:xfrm>
          <a:prstGeom prst="rect">
            <a:avLst/>
          </a:prstGeom>
          <a:noFill/>
          <a:ln>
            <a:noFill/>
          </a:ln>
        </p:spPr>
      </p:pic>
      <p:sp>
        <p:nvSpPr>
          <p:cNvPr id="202" name="Google Shape;202;p31"/>
          <p:cNvSpPr/>
          <p:nvPr/>
        </p:nvSpPr>
        <p:spPr>
          <a:xfrm>
            <a:off x="757725" y="4720825"/>
            <a:ext cx="41028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409875" y="171416"/>
            <a:ext cx="17484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943925" y="4643321"/>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8017100" y="4694800"/>
            <a:ext cx="714900" cy="27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304800" y="586375"/>
            <a:ext cx="1617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r>
              <a:rPr lang="en" sz="1200">
                <a:solidFill>
                  <a:srgbClr val="242729"/>
                </a:solidFill>
                <a:latin typeface="Proxima Nova"/>
                <a:ea typeface="Proxima Nova"/>
                <a:cs typeface="Proxima Nova"/>
                <a:sym typeface="Proxima Nova"/>
              </a:rPr>
              <a:t>Příklad z přírody: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Hierarchie tříd</a:t>
            </a:r>
            <a:endParaRPr sz="2400"/>
          </a:p>
          <a:p>
            <a:pPr marL="0" lvl="0" indent="0" algn="l" rtl="0">
              <a:spcBef>
                <a:spcPts val="0"/>
              </a:spcBef>
              <a:spcAft>
                <a:spcPts val="0"/>
              </a:spcAft>
              <a:buNone/>
            </a:pPr>
            <a:endParaRPr sz="2400"/>
          </a:p>
        </p:txBody>
      </p:sp>
      <p:pic>
        <p:nvPicPr>
          <p:cNvPr id="212" name="Google Shape;212;p3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13" name="Google Shape;213;p3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14" name="Google Shape;214;p3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15" name="Google Shape;21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16" name="Google Shape;216;p32"/>
          <p:cNvPicPr preferRelativeResize="0"/>
          <p:nvPr/>
        </p:nvPicPr>
        <p:blipFill>
          <a:blip r:embed="rId4">
            <a:alphaModFix/>
          </a:blip>
          <a:stretch>
            <a:fillRect/>
          </a:stretch>
        </p:blipFill>
        <p:spPr>
          <a:xfrm>
            <a:off x="152400" y="835800"/>
            <a:ext cx="7324725" cy="3895725"/>
          </a:xfrm>
          <a:prstGeom prst="rect">
            <a:avLst/>
          </a:prstGeom>
          <a:noFill/>
          <a:ln>
            <a:noFill/>
          </a:ln>
        </p:spPr>
      </p:pic>
      <p:sp>
        <p:nvSpPr>
          <p:cNvPr id="217" name="Google Shape;217;p32"/>
          <p:cNvSpPr txBox="1"/>
          <p:nvPr/>
        </p:nvSpPr>
        <p:spPr>
          <a:xfrm>
            <a:off x="304800" y="586375"/>
            <a:ext cx="1617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r>
              <a:rPr lang="en" sz="1200">
                <a:solidFill>
                  <a:srgbClr val="242729"/>
                </a:solidFill>
                <a:latin typeface="Proxima Nova"/>
                <a:ea typeface="Proxima Nova"/>
                <a:cs typeface="Proxima Nova"/>
                <a:sym typeface="Proxima Nova"/>
              </a:rPr>
              <a:t>Příklad z UML:</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4548</Words>
  <Application>Microsoft Macintosh PowerPoint</Application>
  <PresentationFormat>On-screen Show (16:9)</PresentationFormat>
  <Paragraphs>666</Paragraphs>
  <Slides>41</Slides>
  <Notes>41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Proxima Nova</vt:lpstr>
      <vt:lpstr>Arial</vt:lpstr>
      <vt:lpstr>Consolas</vt:lpstr>
      <vt:lpstr>Simple Light</vt:lpstr>
      <vt:lpstr>Spearmint</vt:lpstr>
      <vt:lpstr>PowerPoint Presentation</vt:lpstr>
      <vt:lpstr>Objektový přístup</vt:lpstr>
      <vt:lpstr>Objekt </vt:lpstr>
      <vt:lpstr>PowerPoint Presentation</vt:lpstr>
      <vt:lpstr>PowerPoint Presentation</vt:lpstr>
      <vt:lpstr>Třída</vt:lpstr>
      <vt:lpstr>Dědičnost </vt:lpstr>
      <vt:lpstr>Hierarchie tříd </vt:lpstr>
      <vt:lpstr>Hierarchie tříd </vt:lpstr>
      <vt:lpstr>Interface</vt:lpstr>
      <vt:lpstr>Interface</vt:lpstr>
      <vt:lpstr>Interface</vt:lpstr>
      <vt:lpstr>Abstraktní třída</vt:lpstr>
      <vt:lpstr>Abstraktní třída</vt:lpstr>
      <vt:lpstr>Rozdíl mezi abstraktní třídou a interface </vt:lpstr>
      <vt:lpstr>Vztah mezi dvěma objekty </vt:lpstr>
      <vt:lpstr>Rozdíl mezi agregací, kompozicí a asociací </vt:lpstr>
      <vt:lpstr>Asociační třída </vt:lpstr>
      <vt:lpstr>Asociační třída - Java realizace </vt:lpstr>
      <vt:lpstr>Asociační třída – C# realizace </vt:lpstr>
      <vt:lpstr>Class diagram</vt:lpstr>
      <vt:lpstr>Příklady systémů modelovaných objektovým přístuem </vt:lpstr>
      <vt:lpstr>Příklady systémů modelovaných objektovým přístuem </vt:lpstr>
      <vt:lpstr>Příklady systémů modelovaných objektovým přístupem </vt:lpstr>
      <vt:lpstr>Jak budu modelovat neuronovou síť?</vt:lpstr>
      <vt:lpstr>Jak budu modelovat neuronovou síť?</vt:lpstr>
      <vt:lpstr>Komunikace mezi objekty </vt:lpstr>
      <vt:lpstr>Je lepší dědičnost nebo kompozice? </vt:lpstr>
      <vt:lpstr>Absence struktury je menší zlo než špatná struktura</vt:lpstr>
      <vt:lpstr>Je lepší dědičnost nebo kompozice? </vt:lpstr>
      <vt:lpstr>Je lepší dědičnost nebo kompozice?</vt:lpstr>
      <vt:lpstr>SOLID - jak psát dobře udržovatelný OOP kód</vt:lpstr>
      <vt:lpstr>Polymorfismus </vt:lpstr>
      <vt:lpstr>Polymorfismus </vt:lpstr>
      <vt:lpstr>Polymorfismus - overloading </vt:lpstr>
      <vt:lpstr>Polymorfismus - overloading </vt:lpstr>
      <vt:lpstr>Polymorfismus - overriding </vt:lpstr>
      <vt:lpstr>Polymorfismus - overriding </vt:lpstr>
      <vt:lpstr>Polymorfismus - overriding </vt:lpstr>
      <vt:lpstr>Polymorfismus - overriding </vt:lpstr>
      <vt:lpstr>Správná reprezentace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cp:lastModifiedBy>Microsoft Office User</cp:lastModifiedBy>
  <cp:revision>6</cp:revision>
  <dcterms:modified xsi:type="dcterms:W3CDTF">2024-01-25T15:15:03Z</dcterms:modified>
</cp:coreProperties>
</file>